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8" r:id="rId2"/>
    <p:sldId id="280" r:id="rId3"/>
    <p:sldId id="261" r:id="rId4"/>
    <p:sldId id="266" r:id="rId5"/>
    <p:sldId id="270" r:id="rId6"/>
    <p:sldId id="271" r:id="rId7"/>
    <p:sldId id="267" r:id="rId8"/>
    <p:sldId id="279" r:id="rId9"/>
    <p:sldId id="281" r:id="rId10"/>
    <p:sldId id="287" r:id="rId11"/>
    <p:sldId id="283" r:id="rId12"/>
    <p:sldId id="286" r:id="rId13"/>
    <p:sldId id="285" r:id="rId14"/>
    <p:sldId id="28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82" d="100"/>
          <a:sy n="82" d="100"/>
        </p:scale>
        <p:origin x="1152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94DE39-D49D-4800-8E82-B92BFE3CA3C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DEA8F-A8B3-4A63-843D-4E3A41CC4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773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CAD5B-DDC0-474D-9BE8-E545B809FB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986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BDEA8F-A8B3-4A63-843D-4E3A41CC4F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647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DAA5-5788-51F6-330D-5792E5351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6F380B-D06D-E3A6-3AC2-C7914E6431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3150C-F4F9-7693-8BEB-852CF9D6F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B4EB5E-EC6F-F283-2BA2-105BD106B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184A4-E7C6-C1C1-A5BA-C2984703A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11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9BCC3-8DC1-F989-702C-31F834CAA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84C198-967C-1FDF-A561-46CF55DCA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352AD-BF0A-587B-62A1-24AF41EF6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32259-758F-110D-7F13-19287E636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0FDA85-A8E2-14DC-A61C-0E9CA133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36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7500F4-A436-5ABD-021D-4285704F1E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5BA439-D9E4-0418-6482-7A3797E31D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48E6C-EB39-E733-D8A7-18D9C3AD0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FCE23-D57B-9604-AD3E-63DFF62AC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5C178-9991-C10C-E4C5-6C2B7FB42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109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D2D44-52E6-A083-D32C-559BCEBAC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78826-1426-9638-0F03-2F226CCE6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CB9AE-5EE9-817E-7B6D-0BCEF093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B5AA7-9865-579B-7EE9-3CFEB2B83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5666F-0F70-9E78-4198-9349FFFA9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207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0D987-7645-4DE8-E8D4-7B1162C8A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54E23-F059-73B9-30DE-246DFA7C9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FC3BF0-C999-0EBF-4248-DC1FB0490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D5262-5E8C-C810-B57C-9D12B3DCB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588B9-EE66-5BF7-D80E-DAF180747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06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DFF71-C13F-9916-D913-EBDD6D43D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B10F6-2615-F52C-8C58-442F5A835D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8DCC2E-5317-2C15-7879-B09007B2C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2E42BB-15E0-090E-7299-2BA83F0D9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D39FAA-8455-4ABB-2516-F0C6487C4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18BE08-38B0-227E-DED4-8CEA23E88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894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284D7-FD27-C493-66B2-25689F9A0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D208DC-67D5-D4D3-4CA1-EC297EA2E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EC5378-0D72-52A2-C89D-8931EA7489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6CCD57-70D7-BB75-98FB-108D3E0A38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CC8E80-0EFE-1970-7538-AC278E4E8D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D359D6-8D30-7B53-6D80-40DFAADDA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2C663C-CF94-0D20-F55E-F8CD0D329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CD6451-97F2-7651-8483-0DDE61F98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0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A7593-BFEE-7BB6-062F-25A4DED11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B8B29C-7DD9-A97D-38B5-D4104825B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409AB5-5605-E736-8CE6-054EC75BD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877619-5659-7EB8-C881-E1AD1B621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0434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7FB1E6-A3C3-DF40-DE1D-795889B8D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4C4F75-C03E-C8F1-8751-F2CAE89F7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0716D-0AF0-E868-4F40-6895AC097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796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9A4FF-6C5F-3426-0A6C-79A494EA5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6AED8C-892D-0F8C-5F10-316D54823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0DD09-BA52-85B6-1D61-68B7A285F9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287580-55DF-4862-3901-FA3B4D16E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7C5DD-8B26-03A3-ED5A-8FED61A03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7BC5FA-E6C6-B4F9-ACD2-AEE20A055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699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CCF44-6C87-79B0-78ED-A768585B2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05F390-3D9B-9146-D9E5-FE7146FE97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8825EE-377D-3984-20EE-6A86884BAF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770DF0-5C28-B710-F213-0809E3C56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A372C6-C4C3-1DB7-C4FE-70377A1B9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6A5182-14C0-C278-A637-688390A8D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851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6FD0B9-B10C-2E02-8223-DA9FA2755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274E28-C391-7861-844F-F01C137A56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0F00D-C329-FF7D-A609-C62DDED912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C96875-E885-4622-8F9B-0DA6D5A072D1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3E18E-E125-B547-5500-A79BFA5CDA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68C24-8753-3EAF-D152-D78783CFE4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F11A79-3D67-4FC4-80D1-E509EC900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86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2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2" Type="http://schemas.microsoft.com/office/2007/relationships/media" Target="../media/media3.mp4"/><Relationship Id="rId1" Type="http://schemas.openxmlformats.org/officeDocument/2006/relationships/tags" Target="../tags/tag2.xml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video" Target="../media/media4.mp4"/><Relationship Id="rId2" Type="http://schemas.microsoft.com/office/2007/relationships/media" Target="../media/media4.mp4"/><Relationship Id="rId1" Type="http://schemas.openxmlformats.org/officeDocument/2006/relationships/tags" Target="../tags/tag3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51EBB-EEEC-1499-FFD5-28053C03C5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Hybrid Decentralization for Multi-Robot Orienteering with</a:t>
            </a:r>
            <a:br>
              <a:rPr lang="en-US" sz="4800" b="1" dirty="0"/>
            </a:br>
            <a:r>
              <a:rPr lang="en-US" sz="4800" b="1" dirty="0"/>
              <a:t>Mothership-Passenger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848CF-DCA9-E0A2-2BB7-0DF931A00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20326"/>
            <a:ext cx="9144000" cy="39389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Nathan L. Butler and Geoffrey A. Hollinger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5EB0911-B0BD-C157-0B4D-151C4F60DACD}"/>
              </a:ext>
            </a:extLst>
          </p:cNvPr>
          <p:cNvSpPr txBox="1">
            <a:spLocks/>
          </p:cNvSpPr>
          <p:nvPr/>
        </p:nvSpPr>
        <p:spPr>
          <a:xfrm>
            <a:off x="1524000" y="4156774"/>
            <a:ext cx="9144000" cy="100958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Robotics Program, School of Mechanical, Industrial, and Manufacturing Engineering</a:t>
            </a:r>
          </a:p>
          <a:p>
            <a:r>
              <a:rPr lang="en-US" i="1" dirty="0"/>
              <a:t>Oregon State University</a:t>
            </a:r>
          </a:p>
        </p:txBody>
      </p:sp>
      <p:pic>
        <p:nvPicPr>
          <p:cNvPr id="1026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B46E72D6-DEE0-7FF5-5D13-5F8AC709C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50978E5E-37E2-0C90-48FD-C998C67D6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78" y="5657575"/>
            <a:ext cx="1150536" cy="11505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415852E-5A75-43A8-E358-212F6C6B4271}"/>
              </a:ext>
            </a:extLst>
          </p:cNvPr>
          <p:cNvSpPr txBox="1"/>
          <p:nvPr/>
        </p:nvSpPr>
        <p:spPr>
          <a:xfrm>
            <a:off x="1220878" y="6025916"/>
            <a:ext cx="13638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</a:rPr>
              <a:t>NSF Award No.</a:t>
            </a:r>
          </a:p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</a:rPr>
              <a:t>2322055 </a:t>
            </a:r>
          </a:p>
        </p:txBody>
      </p:sp>
    </p:spTree>
    <p:extLst>
      <p:ext uri="{BB962C8B-B14F-4D97-AF65-F5344CB8AC3E}">
        <p14:creationId xmlns:p14="http://schemas.microsoft.com/office/powerpoint/2010/main" val="195690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4357"/>
    </mc:Choice>
    <mc:Fallback>
      <p:transition advTm="435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B024C2-B66D-0F43-C30E-3263DC3F0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1754" y="1211169"/>
            <a:ext cx="8457399" cy="50250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BD52FA-9423-C8C7-82EC-F05F3EA009AE}"/>
              </a:ext>
            </a:extLst>
          </p:cNvPr>
          <p:cNvSpPr txBox="1"/>
          <p:nvPr/>
        </p:nvSpPr>
        <p:spPr>
          <a:xfrm>
            <a:off x="375139" y="304800"/>
            <a:ext cx="4103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Simulation Environment</a:t>
            </a:r>
          </a:p>
        </p:txBody>
      </p:sp>
      <p:sp>
        <p:nvSpPr>
          <p:cNvPr id="6" name="Callout: Bent Line 5">
            <a:extLst>
              <a:ext uri="{FF2B5EF4-FFF2-40B4-BE49-F238E27FC236}">
                <a16:creationId xmlns:a16="http://schemas.microsoft.com/office/drawing/2014/main" id="{2E2BA92B-1647-3C93-9322-D90289D13CB5}"/>
              </a:ext>
            </a:extLst>
          </p:cNvPr>
          <p:cNvSpPr/>
          <p:nvPr/>
        </p:nvSpPr>
        <p:spPr>
          <a:xfrm>
            <a:off x="480646" y="1277204"/>
            <a:ext cx="2368061" cy="629341"/>
          </a:xfrm>
          <a:prstGeom prst="borderCallout2">
            <a:avLst>
              <a:gd name="adj1" fmla="val 18750"/>
              <a:gd name="adj2" fmla="val 104538"/>
              <a:gd name="adj3" fmla="val 18750"/>
              <a:gd name="adj4" fmla="val 118482"/>
              <a:gd name="adj5" fmla="val 248093"/>
              <a:gd name="adj6" fmla="val 218184"/>
            </a:avLst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Worker Robots (Blue o)</a:t>
            </a:r>
          </a:p>
        </p:txBody>
      </p:sp>
      <p:sp>
        <p:nvSpPr>
          <p:cNvPr id="12" name="Callout: Bent Line 11">
            <a:extLst>
              <a:ext uri="{FF2B5EF4-FFF2-40B4-BE49-F238E27FC236}">
                <a16:creationId xmlns:a16="http://schemas.microsoft.com/office/drawing/2014/main" id="{3740D165-D8F5-19AA-C15C-97146FDE039F}"/>
              </a:ext>
            </a:extLst>
          </p:cNvPr>
          <p:cNvSpPr/>
          <p:nvPr/>
        </p:nvSpPr>
        <p:spPr>
          <a:xfrm>
            <a:off x="480646" y="2063262"/>
            <a:ext cx="2368061" cy="629341"/>
          </a:xfrm>
          <a:prstGeom prst="borderCallout2">
            <a:avLst>
              <a:gd name="adj1" fmla="val 18750"/>
              <a:gd name="adj2" fmla="val 104538"/>
              <a:gd name="adj3" fmla="val 18750"/>
              <a:gd name="adj4" fmla="val 118482"/>
              <a:gd name="adj5" fmla="val 192835"/>
              <a:gd name="adj6" fmla="val 229570"/>
            </a:avLst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Support Robots (Green x)</a:t>
            </a:r>
          </a:p>
        </p:txBody>
      </p:sp>
      <p:sp>
        <p:nvSpPr>
          <p:cNvPr id="13" name="Callout: Bent Line 12">
            <a:extLst>
              <a:ext uri="{FF2B5EF4-FFF2-40B4-BE49-F238E27FC236}">
                <a16:creationId xmlns:a16="http://schemas.microsoft.com/office/drawing/2014/main" id="{2E4F29BB-2A2D-8E93-730F-7CB5991DF087}"/>
              </a:ext>
            </a:extLst>
          </p:cNvPr>
          <p:cNvSpPr/>
          <p:nvPr/>
        </p:nvSpPr>
        <p:spPr>
          <a:xfrm>
            <a:off x="480646" y="2847481"/>
            <a:ext cx="2368061" cy="629341"/>
          </a:xfrm>
          <a:prstGeom prst="borderCallout2">
            <a:avLst>
              <a:gd name="adj1" fmla="val 18750"/>
              <a:gd name="adj2" fmla="val 104538"/>
              <a:gd name="adj3" fmla="val 18750"/>
              <a:gd name="adj4" fmla="val 118482"/>
              <a:gd name="adj5" fmla="val 258945"/>
              <a:gd name="adj6" fmla="val 199867"/>
            </a:avLst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Tasks (Red o)</a:t>
            </a:r>
          </a:p>
        </p:txBody>
      </p:sp>
      <p:sp>
        <p:nvSpPr>
          <p:cNvPr id="14" name="Callout: Bent Line 13">
            <a:extLst>
              <a:ext uri="{FF2B5EF4-FFF2-40B4-BE49-F238E27FC236}">
                <a16:creationId xmlns:a16="http://schemas.microsoft.com/office/drawing/2014/main" id="{A288C68D-683D-D12E-6038-A6EFD8BCCA6C}"/>
              </a:ext>
            </a:extLst>
          </p:cNvPr>
          <p:cNvSpPr/>
          <p:nvPr/>
        </p:nvSpPr>
        <p:spPr>
          <a:xfrm>
            <a:off x="480646" y="3631079"/>
            <a:ext cx="2368061" cy="629341"/>
          </a:xfrm>
          <a:prstGeom prst="borderCallout2">
            <a:avLst>
              <a:gd name="adj1" fmla="val 18750"/>
              <a:gd name="adj2" fmla="val 104538"/>
              <a:gd name="adj3" fmla="val 18750"/>
              <a:gd name="adj4" fmla="val 118482"/>
              <a:gd name="adj5" fmla="val 286235"/>
              <a:gd name="adj6" fmla="val 172640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Planned Tours</a:t>
            </a:r>
          </a:p>
        </p:txBody>
      </p:sp>
      <p:sp>
        <p:nvSpPr>
          <p:cNvPr id="15" name="Callout: Bent Line 14">
            <a:extLst>
              <a:ext uri="{FF2B5EF4-FFF2-40B4-BE49-F238E27FC236}">
                <a16:creationId xmlns:a16="http://schemas.microsoft.com/office/drawing/2014/main" id="{0241E8DA-5C43-AE26-46BE-EE7A439DC219}"/>
              </a:ext>
            </a:extLst>
          </p:cNvPr>
          <p:cNvSpPr/>
          <p:nvPr/>
        </p:nvSpPr>
        <p:spPr>
          <a:xfrm>
            <a:off x="480645" y="4414677"/>
            <a:ext cx="2368061" cy="1377767"/>
          </a:xfrm>
          <a:prstGeom prst="borderCallout2">
            <a:avLst>
              <a:gd name="adj1" fmla="val 18750"/>
              <a:gd name="adj2" fmla="val 104538"/>
              <a:gd name="adj3" fmla="val 18750"/>
              <a:gd name="adj4" fmla="val 118482"/>
              <a:gd name="adj5" fmla="val 78516"/>
              <a:gd name="adj6" fmla="val 140956"/>
            </a:avLst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</a:rPr>
              <a:t>Simulated ocean currents cause unpredictable battery loss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2301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46"/>
    </mc:Choice>
    <mc:Fallback>
      <p:transition spd="slow" advTm="88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2BB7E7-0B6D-DDC6-E218-ACA14CFABF4A}"/>
              </a:ext>
            </a:extLst>
          </p:cNvPr>
          <p:cNvSpPr txBox="1"/>
          <p:nvPr/>
        </p:nvSpPr>
        <p:spPr>
          <a:xfrm>
            <a:off x="146304" y="115579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Simulation 1: Baseline Scenario Performance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767A02-48B5-CA50-1164-26A289CE3907}"/>
              </a:ext>
            </a:extLst>
          </p:cNvPr>
          <p:cNvSpPr/>
          <p:nvPr/>
        </p:nvSpPr>
        <p:spPr>
          <a:xfrm>
            <a:off x="530352" y="1677924"/>
            <a:ext cx="5432978" cy="306781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Dec-MCTS OR Sim-BRVNS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B06E78-E2A0-4DB3-0D6B-FC0E227D9A17}"/>
              </a:ext>
            </a:extLst>
          </p:cNvPr>
          <p:cNvSpPr/>
          <p:nvPr/>
        </p:nvSpPr>
        <p:spPr>
          <a:xfrm>
            <a:off x="6205728" y="1677924"/>
            <a:ext cx="5432978" cy="306781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Hybrid</a:t>
            </a:r>
          </a:p>
        </p:txBody>
      </p:sp>
      <p:pic>
        <p:nvPicPr>
          <p:cNvPr id="10" name="6r_baseline_dec-mcts">
            <a:hlinkClick r:id="" action="ppaction://media"/>
            <a:extLst>
              <a:ext uri="{FF2B5EF4-FFF2-40B4-BE49-F238E27FC236}">
                <a16:creationId xmlns:a16="http://schemas.microsoft.com/office/drawing/2014/main" id="{7DF06114-9864-FCFA-60A9-18C5C11320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95111" y="1538986"/>
            <a:ext cx="5700889" cy="32067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8C3C2F-3414-3426-E121-A032A25D3461}"/>
              </a:ext>
            </a:extLst>
          </p:cNvPr>
          <p:cNvSpPr txBox="1"/>
          <p:nvPr/>
        </p:nvSpPr>
        <p:spPr>
          <a:xfrm>
            <a:off x="625642" y="4810744"/>
            <a:ext cx="501716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Decentralized Monte Carlo Tree 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Distributed planning without Mothership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5F13C0-7F90-1ED7-2369-8FE8953CA1F7}"/>
              </a:ext>
            </a:extLst>
          </p:cNvPr>
          <p:cNvSpPr txBox="1"/>
          <p:nvPr/>
        </p:nvSpPr>
        <p:spPr>
          <a:xfrm>
            <a:off x="6413632" y="4810744"/>
            <a:ext cx="5017169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/>
                </a:solidFill>
              </a:rPr>
              <a:t>Our Hybrid Rescheduling Algorithm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Initial plan from Mothership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Revised online using hybrid method</a:t>
            </a:r>
          </a:p>
        </p:txBody>
      </p:sp>
      <p:pic>
        <p:nvPicPr>
          <p:cNvPr id="26" name="6r_baseline_hybrid_short">
            <a:hlinkClick r:id="" action="ppaction://media"/>
            <a:extLst>
              <a:ext uri="{FF2B5EF4-FFF2-40B4-BE49-F238E27FC236}">
                <a16:creationId xmlns:a16="http://schemas.microsoft.com/office/drawing/2014/main" id="{EC679879-95BE-01E6-DBC9-5A76C167AF0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096000" y="1603994"/>
            <a:ext cx="5700889" cy="320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339722"/>
      </p:ext>
    </p:extLst>
  </p:cSld>
  <p:clrMapOvr>
    <a:masterClrMapping/>
  </p:clrMapOvr>
  <p:transition spd="med" advTm="2871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1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7043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" objId="10"/>
        <p14:playEvt time="3" objId="26"/>
        <p14:stopEvt time="24690" objId="10"/>
        <p14:stopEvt time="27116" objId="26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DB18C3E-B1E9-4077-88C7-C91F8A23C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6r_05fails_hybrid_short">
            <a:hlinkClick r:id="" action="ppaction://media"/>
            <a:extLst>
              <a:ext uri="{FF2B5EF4-FFF2-40B4-BE49-F238E27FC236}">
                <a16:creationId xmlns:a16="http://schemas.microsoft.com/office/drawing/2014/main" id="{3D100F64-EC3D-373B-9F32-EC14458C526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3428" y="816769"/>
            <a:ext cx="9957122" cy="560088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F8A0152-F234-A7F9-6BE5-AB280F4AA3D2}"/>
              </a:ext>
            </a:extLst>
          </p:cNvPr>
          <p:cNvSpPr txBox="1"/>
          <p:nvPr/>
        </p:nvSpPr>
        <p:spPr>
          <a:xfrm>
            <a:off x="146304" y="115579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Simulation 2: Replanning with Robot Failures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1F70B35-7429-8132-6DCC-63CA65F3627E}"/>
              </a:ext>
            </a:extLst>
          </p:cNvPr>
          <p:cNvSpPr/>
          <p:nvPr/>
        </p:nvSpPr>
        <p:spPr>
          <a:xfrm>
            <a:off x="2941719" y="5325337"/>
            <a:ext cx="423432" cy="423432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3599634-9E84-C01B-B5DB-2D94F33008EE}"/>
              </a:ext>
            </a:extLst>
          </p:cNvPr>
          <p:cNvSpPr/>
          <p:nvPr/>
        </p:nvSpPr>
        <p:spPr>
          <a:xfrm>
            <a:off x="3797928" y="4370833"/>
            <a:ext cx="423432" cy="423432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D3ABA53-5B26-4E3D-A9E0-CD8FC731040B}"/>
              </a:ext>
            </a:extLst>
          </p:cNvPr>
          <p:cNvSpPr/>
          <p:nvPr/>
        </p:nvSpPr>
        <p:spPr>
          <a:xfrm>
            <a:off x="3797928" y="4373358"/>
            <a:ext cx="423432" cy="42343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17A83B-D24D-01F6-7E0F-CABB7F1814E2}"/>
              </a:ext>
            </a:extLst>
          </p:cNvPr>
          <p:cNvSpPr/>
          <p:nvPr/>
        </p:nvSpPr>
        <p:spPr>
          <a:xfrm>
            <a:off x="2941719" y="5325337"/>
            <a:ext cx="423432" cy="423432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C345446-78AA-11FB-A650-BB395FB8C548}"/>
              </a:ext>
            </a:extLst>
          </p:cNvPr>
          <p:cNvSpPr/>
          <p:nvPr/>
        </p:nvSpPr>
        <p:spPr>
          <a:xfrm>
            <a:off x="8050016" y="816770"/>
            <a:ext cx="3426876" cy="12515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Tasks originally scheduled for failed robots are integrated into other robots’ plans.</a:t>
            </a:r>
          </a:p>
        </p:txBody>
      </p:sp>
      <p:sp>
        <p:nvSpPr>
          <p:cNvPr id="31" name="Multiplication Sign 30">
            <a:extLst>
              <a:ext uri="{FF2B5EF4-FFF2-40B4-BE49-F238E27FC236}">
                <a16:creationId xmlns:a16="http://schemas.microsoft.com/office/drawing/2014/main" id="{22ADC8C6-58B6-706D-B933-96ADD428607A}"/>
              </a:ext>
            </a:extLst>
          </p:cNvPr>
          <p:cNvSpPr/>
          <p:nvPr/>
        </p:nvSpPr>
        <p:spPr>
          <a:xfrm>
            <a:off x="5487213" y="3392904"/>
            <a:ext cx="457200" cy="457200"/>
          </a:xfrm>
          <a:prstGeom prst="mathMultiply">
            <a:avLst>
              <a:gd name="adj1" fmla="val 1036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Multiplication Sign 31">
            <a:extLst>
              <a:ext uri="{FF2B5EF4-FFF2-40B4-BE49-F238E27FC236}">
                <a16:creationId xmlns:a16="http://schemas.microsoft.com/office/drawing/2014/main" id="{AD025D21-A124-730A-DF3E-49E4A0968FA7}"/>
              </a:ext>
            </a:extLst>
          </p:cNvPr>
          <p:cNvSpPr/>
          <p:nvPr/>
        </p:nvSpPr>
        <p:spPr>
          <a:xfrm>
            <a:off x="4825469" y="5676580"/>
            <a:ext cx="457200" cy="457200"/>
          </a:xfrm>
          <a:prstGeom prst="mathMultiply">
            <a:avLst>
              <a:gd name="adj1" fmla="val 1036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ultiplication Sign 32">
            <a:extLst>
              <a:ext uri="{FF2B5EF4-FFF2-40B4-BE49-F238E27FC236}">
                <a16:creationId xmlns:a16="http://schemas.microsoft.com/office/drawing/2014/main" id="{8BF420D7-8296-3871-7115-5BD9D5294273}"/>
              </a:ext>
            </a:extLst>
          </p:cNvPr>
          <p:cNvSpPr/>
          <p:nvPr/>
        </p:nvSpPr>
        <p:spPr>
          <a:xfrm>
            <a:off x="7524887" y="4512674"/>
            <a:ext cx="457200" cy="457200"/>
          </a:xfrm>
          <a:prstGeom prst="mathMultiply">
            <a:avLst>
              <a:gd name="adj1" fmla="val 1036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6034939"/>
      </p:ext>
    </p:extLst>
  </p:cSld>
  <p:clrMapOvr>
    <a:masterClrMapping/>
  </p:clrMapOvr>
  <p:transition spd="med" advTm="2483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64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37"/>
                </p:tgtEl>
              </p:cMediaNode>
            </p:video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31" grpId="0" animBg="1"/>
      <p:bldP spid="32" grpId="0" animBg="1"/>
      <p:bldP spid="33" grpId="0" animBg="1"/>
    </p:bldLst>
  </p:timing>
  <p:extLst>
    <p:ext uri="{E180D4A7-C9FB-4DFB-919C-405C955672EB}">
      <p14:showEvtLst xmlns:p14="http://schemas.microsoft.com/office/powerpoint/2010/main">
        <p14:playEvt time="2" objId="37"/>
        <p14:stopEvt time="23436" objId="37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A04400-B3F1-630C-6BE3-A5583B5A09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297902B-19EF-442B-69CB-54A37E4EECBF}"/>
              </a:ext>
            </a:extLst>
          </p:cNvPr>
          <p:cNvSpPr txBox="1"/>
          <p:nvPr/>
        </p:nvSpPr>
        <p:spPr>
          <a:xfrm>
            <a:off x="146304" y="115579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Simulation 3: Replanning with New Tasks</a:t>
            </a:r>
          </a:p>
        </p:txBody>
      </p:sp>
      <p:pic>
        <p:nvPicPr>
          <p:cNvPr id="5" name="3r_10tasks_hybrid">
            <a:hlinkClick r:id="" action="ppaction://media"/>
            <a:extLst>
              <a:ext uri="{FF2B5EF4-FFF2-40B4-BE49-F238E27FC236}">
                <a16:creationId xmlns:a16="http://schemas.microsoft.com/office/drawing/2014/main" id="{A717497A-BCBA-B8D4-23FE-CAC584BA5F7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7439" y="807244"/>
            <a:ext cx="9957122" cy="5600881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E34E596-1C27-B090-DB4B-2A0FFDC9D95D}"/>
              </a:ext>
            </a:extLst>
          </p:cNvPr>
          <p:cNvSpPr/>
          <p:nvPr/>
        </p:nvSpPr>
        <p:spPr>
          <a:xfrm>
            <a:off x="3485769" y="4076700"/>
            <a:ext cx="381000" cy="381000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B61AA01-9766-9DAD-52DC-70CF06D253FC}"/>
              </a:ext>
            </a:extLst>
          </p:cNvPr>
          <p:cNvSpPr/>
          <p:nvPr/>
        </p:nvSpPr>
        <p:spPr>
          <a:xfrm>
            <a:off x="5781675" y="1276350"/>
            <a:ext cx="381000" cy="381000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EDB2B00-456F-E42B-6946-72748E3D2043}"/>
              </a:ext>
            </a:extLst>
          </p:cNvPr>
          <p:cNvSpPr/>
          <p:nvPr/>
        </p:nvSpPr>
        <p:spPr>
          <a:xfrm>
            <a:off x="3104769" y="3133725"/>
            <a:ext cx="381000" cy="381000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DBB36D-0288-EF5A-3C91-5CE816AFE907}"/>
              </a:ext>
            </a:extLst>
          </p:cNvPr>
          <p:cNvSpPr/>
          <p:nvPr/>
        </p:nvSpPr>
        <p:spPr>
          <a:xfrm>
            <a:off x="8050016" y="816770"/>
            <a:ext cx="3363056" cy="12515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New tasks are incorporated into robots’ plans online.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5904015"/>
      </p:ext>
    </p:extLst>
  </p:cSld>
  <p:clrMapOvr>
    <a:masterClrMapping/>
  </p:clrMapOvr>
  <p:transition spd="med" advTm="18703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6" grpId="0" animBg="1"/>
      <p:bldP spid="9" grpId="0" animBg="1"/>
      <p:bldP spid="10" grpId="0" animBg="1"/>
    </p:bldLst>
  </p:timing>
  <p:extLst>
    <p:ext uri="{E180D4A7-C9FB-4DFB-919C-405C955672EB}">
      <p14:showEvtLst xmlns:p14="http://schemas.microsoft.com/office/powerpoint/2010/main">
        <p14:playEvt time="2" objId="5"/>
        <p14:stopEvt time="17185" objId="5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7890D5F8-2BCB-4E61-BFB2-6A6230611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3705" y="3999246"/>
            <a:ext cx="2039809" cy="2039809"/>
          </a:xfrm>
          <a:prstGeom prst="rect">
            <a:avLst/>
          </a:prstGeom>
        </p:spPr>
      </p:pic>
      <p:pic>
        <p:nvPicPr>
          <p:cNvPr id="6" name="Picture 5" descr="Guidelines | University Relations and Marketing | Oregon State University">
            <a:extLst>
              <a:ext uri="{FF2B5EF4-FFF2-40B4-BE49-F238E27FC236}">
                <a16:creationId xmlns:a16="http://schemas.microsoft.com/office/drawing/2014/main" id="{BD7C88B7-0348-8B2F-5450-B2F37BBCD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5250" y="4451754"/>
            <a:ext cx="2836984" cy="1134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D0367CD-ED8B-2B7A-EE76-A1B9D7498619}"/>
              </a:ext>
            </a:extLst>
          </p:cNvPr>
          <p:cNvCxnSpPr/>
          <p:nvPr/>
        </p:nvCxnSpPr>
        <p:spPr>
          <a:xfrm>
            <a:off x="1302530" y="3516925"/>
            <a:ext cx="919424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EC690B0-4B95-07FA-ECB5-8018D4F30473}"/>
              </a:ext>
            </a:extLst>
          </p:cNvPr>
          <p:cNvSpPr/>
          <p:nvPr/>
        </p:nvSpPr>
        <p:spPr>
          <a:xfrm>
            <a:off x="2751103" y="1467985"/>
            <a:ext cx="6689793" cy="119502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ysClr val="windowText" lastClr="000000"/>
                </a:solidFill>
              </a:rPr>
              <a:t>Contact: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ysClr val="windowText" lastClr="000000"/>
                </a:solidFill>
              </a:rPr>
              <a:t>Nathan Butler: butlnath@oregonstate.edu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ysClr val="windowText" lastClr="000000"/>
                </a:solidFill>
              </a:rPr>
              <a:t>Geoffrey Hollinger: geoff.hollinger@oregonstate.edu</a:t>
            </a:r>
          </a:p>
        </p:txBody>
      </p:sp>
    </p:spTree>
    <p:extLst>
      <p:ext uri="{BB962C8B-B14F-4D97-AF65-F5344CB8AC3E}">
        <p14:creationId xmlns:p14="http://schemas.microsoft.com/office/powerpoint/2010/main" val="592284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140">
        <p:fade/>
      </p:transition>
    </mc:Choice>
    <mc:Fallback>
      <p:transition spd="med" advTm="214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ADD3C81-6BF2-3498-5F28-5FE979D04003}"/>
              </a:ext>
            </a:extLst>
          </p:cNvPr>
          <p:cNvSpPr/>
          <p:nvPr/>
        </p:nvSpPr>
        <p:spPr>
          <a:xfrm>
            <a:off x="737716" y="2416950"/>
            <a:ext cx="10515600" cy="167272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In this work, we leverage a hybrid centralized-distributed network available in robotic Mothership-Passenger systems to solve complex orienteering problems.</a:t>
            </a:r>
          </a:p>
        </p:txBody>
      </p:sp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B9FFE1A5-D618-5945-8F14-9D5872786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2672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Tm="6170">
        <p:fade/>
      </p:transition>
    </mc:Choice>
    <mc:Fallback>
      <p:transition advTm="617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675FDBA3-66B4-33C0-5A3E-44DD3654AE18}"/>
              </a:ext>
            </a:extLst>
          </p:cNvPr>
          <p:cNvSpPr/>
          <p:nvPr/>
        </p:nvSpPr>
        <p:spPr>
          <a:xfrm>
            <a:off x="-21435" y="1026235"/>
            <a:ext cx="12143759" cy="445718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5000"/>
                  <a:lumOff val="75000"/>
                  <a:shade val="30000"/>
                  <a:satMod val="115000"/>
                </a:schemeClr>
              </a:gs>
              <a:gs pos="50000">
                <a:schemeClr val="tx2">
                  <a:lumMod val="25000"/>
                  <a:lumOff val="75000"/>
                  <a:shade val="67500"/>
                  <a:satMod val="115000"/>
                </a:schemeClr>
              </a:gs>
              <a:gs pos="100000">
                <a:schemeClr val="tx2">
                  <a:lumMod val="25000"/>
                  <a:lumOff val="75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AD52F567-AA18-4A06-D888-8768FA5B0B75}"/>
              </a:ext>
            </a:extLst>
          </p:cNvPr>
          <p:cNvSpPr/>
          <p:nvPr/>
        </p:nvSpPr>
        <p:spPr>
          <a:xfrm rot="11106912">
            <a:off x="2966785" y="1082035"/>
            <a:ext cx="368392" cy="436133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E4DC9AB-260B-7E78-EAD1-3438E1E39211}"/>
              </a:ext>
            </a:extLst>
          </p:cNvPr>
          <p:cNvGrpSpPr/>
          <p:nvPr/>
        </p:nvGrpSpPr>
        <p:grpSpPr>
          <a:xfrm>
            <a:off x="193545" y="186097"/>
            <a:ext cx="1937570" cy="809853"/>
            <a:chOff x="157526" y="-337962"/>
            <a:chExt cx="1937570" cy="809853"/>
          </a:xfrm>
        </p:grpSpPr>
        <p:sp>
          <p:nvSpPr>
            <p:cNvPr id="81" name="Arc 80">
              <a:extLst>
                <a:ext uri="{FF2B5EF4-FFF2-40B4-BE49-F238E27FC236}">
                  <a16:creationId xmlns:a16="http://schemas.microsoft.com/office/drawing/2014/main" id="{31D852C6-DB85-6168-6AA3-2F76B41D62A2}"/>
                </a:ext>
              </a:extLst>
            </p:cNvPr>
            <p:cNvSpPr/>
            <p:nvPr/>
          </p:nvSpPr>
          <p:spPr>
            <a:xfrm rot="8100000">
              <a:off x="157526" y="-330678"/>
              <a:ext cx="802568" cy="802568"/>
            </a:xfrm>
            <a:prstGeom prst="arc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1FF27649-72E7-2A45-E152-80670E9BECF2}"/>
                </a:ext>
              </a:extLst>
            </p:cNvPr>
            <p:cNvSpPr/>
            <p:nvPr/>
          </p:nvSpPr>
          <p:spPr>
            <a:xfrm rot="8100000">
              <a:off x="725027" y="-337962"/>
              <a:ext cx="802568" cy="802568"/>
            </a:xfrm>
            <a:prstGeom prst="arc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Arc 82">
              <a:extLst>
                <a:ext uri="{FF2B5EF4-FFF2-40B4-BE49-F238E27FC236}">
                  <a16:creationId xmlns:a16="http://schemas.microsoft.com/office/drawing/2014/main" id="{14E111FE-1B1F-A485-A1ED-19E9EB69D828}"/>
                </a:ext>
              </a:extLst>
            </p:cNvPr>
            <p:cNvSpPr/>
            <p:nvPr/>
          </p:nvSpPr>
          <p:spPr>
            <a:xfrm rot="8100000">
              <a:off x="1292528" y="-330677"/>
              <a:ext cx="802568" cy="802568"/>
            </a:xfrm>
            <a:prstGeom prst="arc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F76166A7-8C43-E510-18DB-B58F5AAADC6D}"/>
              </a:ext>
            </a:extLst>
          </p:cNvPr>
          <p:cNvSpPr/>
          <p:nvPr/>
        </p:nvSpPr>
        <p:spPr>
          <a:xfrm>
            <a:off x="-343777" y="770269"/>
            <a:ext cx="2698551" cy="269879"/>
          </a:xfrm>
          <a:custGeom>
            <a:avLst/>
            <a:gdLst>
              <a:gd name="connsiteX0" fmla="*/ 0 w 2190613"/>
              <a:gd name="connsiteY0" fmla="*/ 26314 h 256558"/>
              <a:gd name="connsiteX1" fmla="*/ 59206 w 2190613"/>
              <a:gd name="connsiteY1" fmla="*/ 59206 h 256558"/>
              <a:gd name="connsiteX2" fmla="*/ 124990 w 2190613"/>
              <a:gd name="connsiteY2" fmla="*/ 78941 h 256558"/>
              <a:gd name="connsiteX3" fmla="*/ 217088 w 2190613"/>
              <a:gd name="connsiteY3" fmla="*/ 85519 h 256558"/>
              <a:gd name="connsiteX4" fmla="*/ 302607 w 2190613"/>
              <a:gd name="connsiteY4" fmla="*/ 78941 h 256558"/>
              <a:gd name="connsiteX5" fmla="*/ 381548 w 2190613"/>
              <a:gd name="connsiteY5" fmla="*/ 32892 h 256558"/>
              <a:gd name="connsiteX6" fmla="*/ 440754 w 2190613"/>
              <a:gd name="connsiteY6" fmla="*/ 92098 h 256558"/>
              <a:gd name="connsiteX7" fmla="*/ 526273 w 2190613"/>
              <a:gd name="connsiteY7" fmla="*/ 105255 h 256558"/>
              <a:gd name="connsiteX8" fmla="*/ 638106 w 2190613"/>
              <a:gd name="connsiteY8" fmla="*/ 85519 h 256558"/>
              <a:gd name="connsiteX9" fmla="*/ 670999 w 2190613"/>
              <a:gd name="connsiteY9" fmla="*/ 52627 h 256558"/>
              <a:gd name="connsiteX10" fmla="*/ 710469 w 2190613"/>
              <a:gd name="connsiteY10" fmla="*/ 19735 h 256558"/>
              <a:gd name="connsiteX11" fmla="*/ 802567 w 2190613"/>
              <a:gd name="connsiteY11" fmla="*/ 78941 h 256558"/>
              <a:gd name="connsiteX12" fmla="*/ 855194 w 2190613"/>
              <a:gd name="connsiteY12" fmla="*/ 105255 h 256558"/>
              <a:gd name="connsiteX13" fmla="*/ 940714 w 2190613"/>
              <a:gd name="connsiteY13" fmla="*/ 98676 h 256558"/>
              <a:gd name="connsiteX14" fmla="*/ 1026233 w 2190613"/>
              <a:gd name="connsiteY14" fmla="*/ 72363 h 256558"/>
              <a:gd name="connsiteX15" fmla="*/ 1065704 w 2190613"/>
              <a:gd name="connsiteY15" fmla="*/ 46049 h 256558"/>
              <a:gd name="connsiteX16" fmla="*/ 1072282 w 2190613"/>
              <a:gd name="connsiteY16" fmla="*/ 39470 h 256558"/>
              <a:gd name="connsiteX17" fmla="*/ 1118331 w 2190613"/>
              <a:gd name="connsiteY17" fmla="*/ 19735 h 256558"/>
              <a:gd name="connsiteX18" fmla="*/ 1217007 w 2190613"/>
              <a:gd name="connsiteY18" fmla="*/ 78941 h 256558"/>
              <a:gd name="connsiteX19" fmla="*/ 1289370 w 2190613"/>
              <a:gd name="connsiteY19" fmla="*/ 92098 h 256558"/>
              <a:gd name="connsiteX20" fmla="*/ 1361732 w 2190613"/>
              <a:gd name="connsiteY20" fmla="*/ 78941 h 256558"/>
              <a:gd name="connsiteX21" fmla="*/ 1427517 w 2190613"/>
              <a:gd name="connsiteY21" fmla="*/ 46049 h 256558"/>
              <a:gd name="connsiteX22" fmla="*/ 1473565 w 2190613"/>
              <a:gd name="connsiteY22" fmla="*/ 13157 h 256558"/>
              <a:gd name="connsiteX23" fmla="*/ 1552506 w 2190613"/>
              <a:gd name="connsiteY23" fmla="*/ 65784 h 256558"/>
              <a:gd name="connsiteX24" fmla="*/ 1605134 w 2190613"/>
              <a:gd name="connsiteY24" fmla="*/ 85519 h 256558"/>
              <a:gd name="connsiteX25" fmla="*/ 1664340 w 2190613"/>
              <a:gd name="connsiteY25" fmla="*/ 98676 h 256558"/>
              <a:gd name="connsiteX26" fmla="*/ 1664340 w 2190613"/>
              <a:gd name="connsiteY26" fmla="*/ 98676 h 256558"/>
              <a:gd name="connsiteX27" fmla="*/ 1795908 w 2190613"/>
              <a:gd name="connsiteY27" fmla="*/ 59206 h 256558"/>
              <a:gd name="connsiteX28" fmla="*/ 1841957 w 2190613"/>
              <a:gd name="connsiteY28" fmla="*/ 19735 h 256558"/>
              <a:gd name="connsiteX29" fmla="*/ 1914319 w 2190613"/>
              <a:gd name="connsiteY29" fmla="*/ 72363 h 256558"/>
              <a:gd name="connsiteX30" fmla="*/ 2006417 w 2190613"/>
              <a:gd name="connsiteY30" fmla="*/ 85519 h 256558"/>
              <a:gd name="connsiteX31" fmla="*/ 2072201 w 2190613"/>
              <a:gd name="connsiteY31" fmla="*/ 65784 h 256558"/>
              <a:gd name="connsiteX32" fmla="*/ 2151142 w 2190613"/>
              <a:gd name="connsiteY32" fmla="*/ 32892 h 256558"/>
              <a:gd name="connsiteX33" fmla="*/ 2184035 w 2190613"/>
              <a:gd name="connsiteY33" fmla="*/ 0 h 256558"/>
              <a:gd name="connsiteX34" fmla="*/ 2190613 w 2190613"/>
              <a:gd name="connsiteY34" fmla="*/ 256558 h 256558"/>
              <a:gd name="connsiteX35" fmla="*/ 0 w 2190613"/>
              <a:gd name="connsiteY35" fmla="*/ 256558 h 256558"/>
              <a:gd name="connsiteX36" fmla="*/ 0 w 2190613"/>
              <a:gd name="connsiteY36" fmla="*/ 26314 h 256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190613" h="256558">
                <a:moveTo>
                  <a:pt x="0" y="26314"/>
                </a:moveTo>
                <a:lnTo>
                  <a:pt x="59206" y="59206"/>
                </a:lnTo>
                <a:lnTo>
                  <a:pt x="124990" y="78941"/>
                </a:lnTo>
                <a:lnTo>
                  <a:pt x="217088" y="85519"/>
                </a:lnTo>
                <a:lnTo>
                  <a:pt x="302607" y="78941"/>
                </a:lnTo>
                <a:lnTo>
                  <a:pt x="381548" y="32892"/>
                </a:lnTo>
                <a:lnTo>
                  <a:pt x="440754" y="92098"/>
                </a:lnTo>
                <a:lnTo>
                  <a:pt x="526273" y="105255"/>
                </a:lnTo>
                <a:lnTo>
                  <a:pt x="638106" y="85519"/>
                </a:lnTo>
                <a:lnTo>
                  <a:pt x="670999" y="52627"/>
                </a:lnTo>
                <a:lnTo>
                  <a:pt x="710469" y="19735"/>
                </a:lnTo>
                <a:lnTo>
                  <a:pt x="802567" y="78941"/>
                </a:lnTo>
                <a:lnTo>
                  <a:pt x="855194" y="105255"/>
                </a:lnTo>
                <a:lnTo>
                  <a:pt x="940714" y="98676"/>
                </a:lnTo>
                <a:lnTo>
                  <a:pt x="1026233" y="72363"/>
                </a:lnTo>
                <a:lnTo>
                  <a:pt x="1065704" y="46049"/>
                </a:lnTo>
                <a:lnTo>
                  <a:pt x="1072282" y="39470"/>
                </a:lnTo>
                <a:lnTo>
                  <a:pt x="1118331" y="19735"/>
                </a:lnTo>
                <a:lnTo>
                  <a:pt x="1217007" y="78941"/>
                </a:lnTo>
                <a:lnTo>
                  <a:pt x="1289370" y="92098"/>
                </a:lnTo>
                <a:lnTo>
                  <a:pt x="1361732" y="78941"/>
                </a:lnTo>
                <a:lnTo>
                  <a:pt x="1427517" y="46049"/>
                </a:lnTo>
                <a:lnTo>
                  <a:pt x="1473565" y="13157"/>
                </a:lnTo>
                <a:lnTo>
                  <a:pt x="1552506" y="65784"/>
                </a:lnTo>
                <a:lnTo>
                  <a:pt x="1605134" y="85519"/>
                </a:lnTo>
                <a:lnTo>
                  <a:pt x="1664340" y="98676"/>
                </a:lnTo>
                <a:lnTo>
                  <a:pt x="1664340" y="98676"/>
                </a:lnTo>
                <a:lnTo>
                  <a:pt x="1795908" y="59206"/>
                </a:lnTo>
                <a:lnTo>
                  <a:pt x="1841957" y="19735"/>
                </a:lnTo>
                <a:lnTo>
                  <a:pt x="1914319" y="72363"/>
                </a:lnTo>
                <a:lnTo>
                  <a:pt x="2006417" y="85519"/>
                </a:lnTo>
                <a:lnTo>
                  <a:pt x="2072201" y="65784"/>
                </a:lnTo>
                <a:lnTo>
                  <a:pt x="2151142" y="32892"/>
                </a:lnTo>
                <a:lnTo>
                  <a:pt x="2184035" y="0"/>
                </a:lnTo>
                <a:lnTo>
                  <a:pt x="2190613" y="256558"/>
                </a:lnTo>
                <a:lnTo>
                  <a:pt x="0" y="256558"/>
                </a:lnTo>
                <a:lnTo>
                  <a:pt x="0" y="26314"/>
                </a:lnTo>
                <a:close/>
              </a:path>
            </a:pathLst>
          </a:cu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573EE4E9-87DF-687F-13F8-541CFB563911}"/>
              </a:ext>
            </a:extLst>
          </p:cNvPr>
          <p:cNvSpPr/>
          <p:nvPr/>
        </p:nvSpPr>
        <p:spPr>
          <a:xfrm rot="20884359">
            <a:off x="8336373" y="4909782"/>
            <a:ext cx="354967" cy="453445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9DE75BE9-20F9-EA77-C4A1-F64EC541E8F6}"/>
              </a:ext>
            </a:extLst>
          </p:cNvPr>
          <p:cNvSpPr/>
          <p:nvPr/>
        </p:nvSpPr>
        <p:spPr>
          <a:xfrm rot="13090487">
            <a:off x="6649078" y="3088340"/>
            <a:ext cx="368392" cy="436133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532A6EE-C0D8-2C53-6F21-7CB8DB76EBC0}"/>
              </a:ext>
            </a:extLst>
          </p:cNvPr>
          <p:cNvGrpSpPr/>
          <p:nvPr/>
        </p:nvGrpSpPr>
        <p:grpSpPr>
          <a:xfrm rot="1323749">
            <a:off x="2826010" y="3358482"/>
            <a:ext cx="438332" cy="122999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5BF2D54-D75F-5748-BC4A-E2010BF6E6CB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34" name="Flowchart: Manual Operation 33">
              <a:extLst>
                <a:ext uri="{FF2B5EF4-FFF2-40B4-BE49-F238E27FC236}">
                  <a16:creationId xmlns:a16="http://schemas.microsoft.com/office/drawing/2014/main" id="{D02B7005-5A50-106C-1878-A4A46E92DAFE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269E663-8430-1603-B5BB-47CA849022CD}"/>
              </a:ext>
            </a:extLst>
          </p:cNvPr>
          <p:cNvSpPr/>
          <p:nvPr/>
        </p:nvSpPr>
        <p:spPr>
          <a:xfrm>
            <a:off x="1966146" y="659582"/>
            <a:ext cx="10499154" cy="5789007"/>
          </a:xfrm>
          <a:custGeom>
            <a:avLst/>
            <a:gdLst>
              <a:gd name="connsiteX0" fmla="*/ 0 w 10499154"/>
              <a:gd name="connsiteY0" fmla="*/ 0 h 5789007"/>
              <a:gd name="connsiteX1" fmla="*/ 10499154 w 10499154"/>
              <a:gd name="connsiteY1" fmla="*/ 0 h 5789007"/>
              <a:gd name="connsiteX2" fmla="*/ 10499154 w 10499154"/>
              <a:gd name="connsiteY2" fmla="*/ 5789007 h 5789007"/>
              <a:gd name="connsiteX3" fmla="*/ 9795264 w 10499154"/>
              <a:gd name="connsiteY3" fmla="*/ 5789007 h 5789007"/>
              <a:gd name="connsiteX4" fmla="*/ 9722901 w 10499154"/>
              <a:gd name="connsiteY4" fmla="*/ 5657439 h 5789007"/>
              <a:gd name="connsiteX5" fmla="*/ 9611068 w 10499154"/>
              <a:gd name="connsiteY5" fmla="*/ 5486400 h 5789007"/>
              <a:gd name="connsiteX6" fmla="*/ 9446608 w 10499154"/>
              <a:gd name="connsiteY6" fmla="*/ 5341675 h 5789007"/>
              <a:gd name="connsiteX7" fmla="*/ 9104530 w 10499154"/>
              <a:gd name="connsiteY7" fmla="*/ 5137744 h 5789007"/>
              <a:gd name="connsiteX8" fmla="*/ 8670354 w 10499154"/>
              <a:gd name="connsiteY8" fmla="*/ 4993019 h 5789007"/>
              <a:gd name="connsiteX9" fmla="*/ 8242757 w 10499154"/>
              <a:gd name="connsiteY9" fmla="*/ 4775931 h 5789007"/>
              <a:gd name="connsiteX10" fmla="*/ 7749376 w 10499154"/>
              <a:gd name="connsiteY10" fmla="*/ 4624628 h 5789007"/>
              <a:gd name="connsiteX11" fmla="*/ 7657278 w 10499154"/>
              <a:gd name="connsiteY11" fmla="*/ 4440432 h 5789007"/>
              <a:gd name="connsiteX12" fmla="*/ 7525710 w 10499154"/>
              <a:gd name="connsiteY12" fmla="*/ 4243079 h 5789007"/>
              <a:gd name="connsiteX13" fmla="*/ 7302044 w 10499154"/>
              <a:gd name="connsiteY13" fmla="*/ 3993100 h 5789007"/>
              <a:gd name="connsiteX14" fmla="*/ 7019172 w 10499154"/>
              <a:gd name="connsiteY14" fmla="*/ 3769433 h 5789007"/>
              <a:gd name="connsiteX15" fmla="*/ 6532369 w 10499154"/>
              <a:gd name="connsiteY15" fmla="*/ 3532610 h 5789007"/>
              <a:gd name="connsiteX16" fmla="*/ 6131085 w 10499154"/>
              <a:gd name="connsiteY16" fmla="*/ 3289209 h 5789007"/>
              <a:gd name="connsiteX17" fmla="*/ 5539028 w 10499154"/>
              <a:gd name="connsiteY17" fmla="*/ 2828720 h 5789007"/>
              <a:gd name="connsiteX18" fmla="*/ 4914078 w 10499154"/>
              <a:gd name="connsiteY18" fmla="*/ 2473485 h 5789007"/>
              <a:gd name="connsiteX19" fmla="*/ 4539108 w 10499154"/>
              <a:gd name="connsiteY19" fmla="*/ 2012996 h 5789007"/>
              <a:gd name="connsiteX20" fmla="*/ 4150982 w 10499154"/>
              <a:gd name="connsiteY20" fmla="*/ 1473566 h 5789007"/>
              <a:gd name="connsiteX21" fmla="*/ 3519454 w 10499154"/>
              <a:gd name="connsiteY21" fmla="*/ 980184 h 5789007"/>
              <a:gd name="connsiteX22" fmla="*/ 2466907 w 10499154"/>
              <a:gd name="connsiteY22" fmla="*/ 697313 h 5789007"/>
              <a:gd name="connsiteX23" fmla="*/ 1289370 w 10499154"/>
              <a:gd name="connsiteY23" fmla="*/ 605215 h 5789007"/>
              <a:gd name="connsiteX24" fmla="*/ 6579 w 10499154"/>
              <a:gd name="connsiteY24" fmla="*/ 519695 h 5789007"/>
              <a:gd name="connsiteX25" fmla="*/ 0 w 10499154"/>
              <a:gd name="connsiteY25" fmla="*/ 0 h 5789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0499154" h="5789007">
                <a:moveTo>
                  <a:pt x="0" y="0"/>
                </a:moveTo>
                <a:lnTo>
                  <a:pt x="10499154" y="0"/>
                </a:lnTo>
                <a:lnTo>
                  <a:pt x="10499154" y="5789007"/>
                </a:lnTo>
                <a:lnTo>
                  <a:pt x="9795264" y="5789007"/>
                </a:lnTo>
                <a:lnTo>
                  <a:pt x="9722901" y="5657439"/>
                </a:lnTo>
                <a:lnTo>
                  <a:pt x="9611068" y="5486400"/>
                </a:lnTo>
                <a:lnTo>
                  <a:pt x="9446608" y="5341675"/>
                </a:lnTo>
                <a:lnTo>
                  <a:pt x="9104530" y="5137744"/>
                </a:lnTo>
                <a:lnTo>
                  <a:pt x="8670354" y="4993019"/>
                </a:lnTo>
                <a:lnTo>
                  <a:pt x="8242757" y="4775931"/>
                </a:lnTo>
                <a:lnTo>
                  <a:pt x="7749376" y="4624628"/>
                </a:lnTo>
                <a:lnTo>
                  <a:pt x="7657278" y="4440432"/>
                </a:lnTo>
                <a:lnTo>
                  <a:pt x="7525710" y="4243079"/>
                </a:lnTo>
                <a:lnTo>
                  <a:pt x="7302044" y="3993100"/>
                </a:lnTo>
                <a:lnTo>
                  <a:pt x="7019172" y="3769433"/>
                </a:lnTo>
                <a:lnTo>
                  <a:pt x="6532369" y="3532610"/>
                </a:lnTo>
                <a:lnTo>
                  <a:pt x="6131085" y="3289209"/>
                </a:lnTo>
                <a:lnTo>
                  <a:pt x="5539028" y="2828720"/>
                </a:lnTo>
                <a:lnTo>
                  <a:pt x="4914078" y="2473485"/>
                </a:lnTo>
                <a:lnTo>
                  <a:pt x="4539108" y="2012996"/>
                </a:lnTo>
                <a:lnTo>
                  <a:pt x="4150982" y="1473566"/>
                </a:lnTo>
                <a:lnTo>
                  <a:pt x="3519454" y="980184"/>
                </a:lnTo>
                <a:lnTo>
                  <a:pt x="2466907" y="697313"/>
                </a:lnTo>
                <a:lnTo>
                  <a:pt x="1289370" y="605215"/>
                </a:lnTo>
                <a:lnTo>
                  <a:pt x="6579" y="519695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9E9EE33-5859-02F0-A916-4DD99843BFE5}"/>
              </a:ext>
            </a:extLst>
          </p:cNvPr>
          <p:cNvGrpSpPr/>
          <p:nvPr/>
        </p:nvGrpSpPr>
        <p:grpSpPr>
          <a:xfrm rot="846442">
            <a:off x="8114971" y="4761327"/>
            <a:ext cx="438332" cy="127993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87FFE64-43B1-5788-35F2-F173A7A128B2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40" name="Flowchart: Manual Operation 39">
              <a:extLst>
                <a:ext uri="{FF2B5EF4-FFF2-40B4-BE49-F238E27FC236}">
                  <a16:creationId xmlns:a16="http://schemas.microsoft.com/office/drawing/2014/main" id="{BB99654E-2C1F-1F39-CB81-5AC0C69E074C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4972CE-B174-948C-CE3B-7D2635492029}"/>
              </a:ext>
            </a:extLst>
          </p:cNvPr>
          <p:cNvGrpSpPr/>
          <p:nvPr/>
        </p:nvGrpSpPr>
        <p:grpSpPr>
          <a:xfrm rot="216018" flipH="1">
            <a:off x="9812318" y="5913803"/>
            <a:ext cx="438332" cy="127993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8E5A82A-F43D-D1F3-A79B-D78C003555D5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46" name="Flowchart: Manual Operation 45">
              <a:extLst>
                <a:ext uri="{FF2B5EF4-FFF2-40B4-BE49-F238E27FC236}">
                  <a16:creationId xmlns:a16="http://schemas.microsoft.com/office/drawing/2014/main" id="{BBAECB51-C548-0AF9-8CD4-D9819B3EDA12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DC482B8A-A261-FCAA-52BF-38124D003DA0}"/>
              </a:ext>
            </a:extLst>
          </p:cNvPr>
          <p:cNvSpPr/>
          <p:nvPr/>
        </p:nvSpPr>
        <p:spPr>
          <a:xfrm>
            <a:off x="7821400" y="5347133"/>
            <a:ext cx="4370600" cy="1144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21B1AF49-81AC-3D05-E9B6-C4EFF5CB23A6}"/>
              </a:ext>
            </a:extLst>
          </p:cNvPr>
          <p:cNvSpPr/>
          <p:nvPr/>
        </p:nvSpPr>
        <p:spPr>
          <a:xfrm>
            <a:off x="-21434" y="5216695"/>
            <a:ext cx="12531883" cy="460489"/>
          </a:xfrm>
          <a:custGeom>
            <a:avLst/>
            <a:gdLst>
              <a:gd name="connsiteX0" fmla="*/ 0 w 10341272"/>
              <a:gd name="connsiteY0" fmla="*/ 118411 h 460489"/>
              <a:gd name="connsiteX1" fmla="*/ 486803 w 10341272"/>
              <a:gd name="connsiteY1" fmla="*/ 46049 h 460489"/>
              <a:gd name="connsiteX2" fmla="*/ 815723 w 10341272"/>
              <a:gd name="connsiteY2" fmla="*/ 111833 h 460489"/>
              <a:gd name="connsiteX3" fmla="*/ 1170958 w 10341272"/>
              <a:gd name="connsiteY3" fmla="*/ 39470 h 460489"/>
              <a:gd name="connsiteX4" fmla="*/ 1565663 w 10341272"/>
              <a:gd name="connsiteY4" fmla="*/ 19735 h 460489"/>
              <a:gd name="connsiteX5" fmla="*/ 1815643 w 10341272"/>
              <a:gd name="connsiteY5" fmla="*/ 98676 h 460489"/>
              <a:gd name="connsiteX6" fmla="*/ 2295867 w 10341272"/>
              <a:gd name="connsiteY6" fmla="*/ 59205 h 460489"/>
              <a:gd name="connsiteX7" fmla="*/ 2355073 w 10341272"/>
              <a:gd name="connsiteY7" fmla="*/ 65784 h 460489"/>
              <a:gd name="connsiteX8" fmla="*/ 2657680 w 10341272"/>
              <a:gd name="connsiteY8" fmla="*/ 177617 h 460489"/>
              <a:gd name="connsiteX9" fmla="*/ 2743200 w 10341272"/>
              <a:gd name="connsiteY9" fmla="*/ 203931 h 460489"/>
              <a:gd name="connsiteX10" fmla="*/ 3210267 w 10341272"/>
              <a:gd name="connsiteY10" fmla="*/ 124990 h 460489"/>
              <a:gd name="connsiteX11" fmla="*/ 4216765 w 10341272"/>
              <a:gd name="connsiteY11" fmla="*/ 0 h 460489"/>
              <a:gd name="connsiteX12" fmla="*/ 4374647 w 10341272"/>
              <a:gd name="connsiteY12" fmla="*/ 98676 h 460489"/>
              <a:gd name="connsiteX13" fmla="*/ 4493059 w 10341272"/>
              <a:gd name="connsiteY13" fmla="*/ 92097 h 460489"/>
              <a:gd name="connsiteX14" fmla="*/ 4736460 w 10341272"/>
              <a:gd name="connsiteY14" fmla="*/ 72362 h 460489"/>
              <a:gd name="connsiteX15" fmla="*/ 4769352 w 10341272"/>
              <a:gd name="connsiteY15" fmla="*/ 65784 h 460489"/>
              <a:gd name="connsiteX16" fmla="*/ 5282469 w 10341272"/>
              <a:gd name="connsiteY16" fmla="*/ 65784 h 460489"/>
              <a:gd name="connsiteX17" fmla="*/ 5552184 w 10341272"/>
              <a:gd name="connsiteY17" fmla="*/ 13156 h 460489"/>
              <a:gd name="connsiteX18" fmla="*/ 5907418 w 10341272"/>
              <a:gd name="connsiteY18" fmla="*/ 32892 h 460489"/>
              <a:gd name="connsiteX19" fmla="*/ 6479741 w 10341272"/>
              <a:gd name="connsiteY19" fmla="*/ 85519 h 460489"/>
              <a:gd name="connsiteX20" fmla="*/ 6881024 w 10341272"/>
              <a:gd name="connsiteY20" fmla="*/ 26313 h 460489"/>
              <a:gd name="connsiteX21" fmla="*/ 7117847 w 10341272"/>
              <a:gd name="connsiteY21" fmla="*/ 92097 h 460489"/>
              <a:gd name="connsiteX22" fmla="*/ 7637542 w 10341272"/>
              <a:gd name="connsiteY22" fmla="*/ 59205 h 460489"/>
              <a:gd name="connsiteX23" fmla="*/ 7854630 w 10341272"/>
              <a:gd name="connsiteY23" fmla="*/ 78941 h 460489"/>
              <a:gd name="connsiteX24" fmla="*/ 7913836 w 10341272"/>
              <a:gd name="connsiteY24" fmla="*/ 92097 h 460489"/>
              <a:gd name="connsiteX25" fmla="*/ 8130923 w 10341272"/>
              <a:gd name="connsiteY25" fmla="*/ 32892 h 460489"/>
              <a:gd name="connsiteX26" fmla="*/ 8453266 w 10341272"/>
              <a:gd name="connsiteY26" fmla="*/ 26313 h 460489"/>
              <a:gd name="connsiteX27" fmla="*/ 8657197 w 10341272"/>
              <a:gd name="connsiteY27" fmla="*/ 78941 h 460489"/>
              <a:gd name="connsiteX28" fmla="*/ 8972961 w 10341272"/>
              <a:gd name="connsiteY28" fmla="*/ 39470 h 460489"/>
              <a:gd name="connsiteX29" fmla="*/ 9255833 w 10341272"/>
              <a:gd name="connsiteY29" fmla="*/ 39470 h 460489"/>
              <a:gd name="connsiteX30" fmla="*/ 9518969 w 10341272"/>
              <a:gd name="connsiteY30" fmla="*/ 46049 h 460489"/>
              <a:gd name="connsiteX31" fmla="*/ 10018929 w 10341272"/>
              <a:gd name="connsiteY31" fmla="*/ 131568 h 460489"/>
              <a:gd name="connsiteX32" fmla="*/ 10334693 w 10341272"/>
              <a:gd name="connsiteY32" fmla="*/ 203931 h 460489"/>
              <a:gd name="connsiteX33" fmla="*/ 10341272 w 10341272"/>
              <a:gd name="connsiteY33" fmla="*/ 460489 h 460489"/>
              <a:gd name="connsiteX34" fmla="*/ 0 w 10341272"/>
              <a:gd name="connsiteY34" fmla="*/ 460489 h 460489"/>
              <a:gd name="connsiteX35" fmla="*/ 0 w 10341272"/>
              <a:gd name="connsiteY35" fmla="*/ 118411 h 460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341272" h="460489">
                <a:moveTo>
                  <a:pt x="0" y="118411"/>
                </a:moveTo>
                <a:lnTo>
                  <a:pt x="486803" y="46049"/>
                </a:lnTo>
                <a:lnTo>
                  <a:pt x="815723" y="111833"/>
                </a:lnTo>
                <a:lnTo>
                  <a:pt x="1170958" y="39470"/>
                </a:lnTo>
                <a:lnTo>
                  <a:pt x="1565663" y="19735"/>
                </a:lnTo>
                <a:lnTo>
                  <a:pt x="1815643" y="98676"/>
                </a:lnTo>
                <a:lnTo>
                  <a:pt x="2295867" y="59205"/>
                </a:lnTo>
                <a:lnTo>
                  <a:pt x="2355073" y="65784"/>
                </a:lnTo>
                <a:lnTo>
                  <a:pt x="2657680" y="177617"/>
                </a:lnTo>
                <a:cubicBezTo>
                  <a:pt x="2720777" y="201278"/>
                  <a:pt x="2691936" y="193677"/>
                  <a:pt x="2743200" y="203931"/>
                </a:cubicBezTo>
                <a:lnTo>
                  <a:pt x="3210267" y="124990"/>
                </a:lnTo>
                <a:lnTo>
                  <a:pt x="4216765" y="0"/>
                </a:lnTo>
                <a:lnTo>
                  <a:pt x="4374647" y="98676"/>
                </a:lnTo>
                <a:lnTo>
                  <a:pt x="4493059" y="92097"/>
                </a:lnTo>
                <a:lnTo>
                  <a:pt x="4736460" y="72362"/>
                </a:lnTo>
                <a:lnTo>
                  <a:pt x="4769352" y="65784"/>
                </a:lnTo>
                <a:lnTo>
                  <a:pt x="5282469" y="65784"/>
                </a:lnTo>
                <a:lnTo>
                  <a:pt x="5552184" y="13156"/>
                </a:lnTo>
                <a:lnTo>
                  <a:pt x="5907418" y="32892"/>
                </a:lnTo>
                <a:lnTo>
                  <a:pt x="6479741" y="85519"/>
                </a:lnTo>
                <a:lnTo>
                  <a:pt x="6881024" y="26313"/>
                </a:lnTo>
                <a:lnTo>
                  <a:pt x="7117847" y="92097"/>
                </a:lnTo>
                <a:lnTo>
                  <a:pt x="7637542" y="59205"/>
                </a:lnTo>
                <a:lnTo>
                  <a:pt x="7854630" y="78941"/>
                </a:lnTo>
                <a:lnTo>
                  <a:pt x="7913836" y="92097"/>
                </a:lnTo>
                <a:lnTo>
                  <a:pt x="8130923" y="32892"/>
                </a:lnTo>
                <a:cubicBezTo>
                  <a:pt x="8317207" y="22542"/>
                  <a:pt x="8209803" y="26313"/>
                  <a:pt x="8453266" y="26313"/>
                </a:cubicBezTo>
                <a:lnTo>
                  <a:pt x="8657197" y="78941"/>
                </a:lnTo>
                <a:lnTo>
                  <a:pt x="8972961" y="39470"/>
                </a:lnTo>
                <a:lnTo>
                  <a:pt x="9255833" y="39470"/>
                </a:lnTo>
                <a:lnTo>
                  <a:pt x="9518969" y="46049"/>
                </a:lnTo>
                <a:lnTo>
                  <a:pt x="10018929" y="131568"/>
                </a:lnTo>
                <a:lnTo>
                  <a:pt x="10334693" y="203931"/>
                </a:lnTo>
                <a:lnTo>
                  <a:pt x="10341272" y="460489"/>
                </a:lnTo>
                <a:lnTo>
                  <a:pt x="0" y="460489"/>
                </a:lnTo>
                <a:lnTo>
                  <a:pt x="0" y="118411"/>
                </a:lnTo>
                <a:close/>
              </a:path>
            </a:pathLst>
          </a:custGeom>
          <a:solidFill>
            <a:srgbClr val="BB8D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BF3791C-6079-D616-FC74-567B828E006D}"/>
              </a:ext>
            </a:extLst>
          </p:cNvPr>
          <p:cNvCxnSpPr>
            <a:cxnSpLocks/>
          </p:cNvCxnSpPr>
          <p:nvPr/>
        </p:nvCxnSpPr>
        <p:spPr>
          <a:xfrm flipH="1">
            <a:off x="6747741" y="4793680"/>
            <a:ext cx="1213374" cy="1649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075ACD9-CC69-2880-C1F3-9128835D5D30}"/>
              </a:ext>
            </a:extLst>
          </p:cNvPr>
          <p:cNvCxnSpPr>
            <a:cxnSpLocks/>
          </p:cNvCxnSpPr>
          <p:nvPr/>
        </p:nvCxnSpPr>
        <p:spPr>
          <a:xfrm flipH="1" flipV="1">
            <a:off x="7746514" y="4201213"/>
            <a:ext cx="359468" cy="4583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85497BC-8F33-1AE9-BE08-43B6998F3F9E}"/>
              </a:ext>
            </a:extLst>
          </p:cNvPr>
          <p:cNvGrpSpPr/>
          <p:nvPr/>
        </p:nvGrpSpPr>
        <p:grpSpPr>
          <a:xfrm rot="10280348" flipH="1">
            <a:off x="2797439" y="1522986"/>
            <a:ext cx="438332" cy="127993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779A49AE-C884-37D5-32F0-1CDED5666248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6" name="Flowchart: Manual Operation 95">
              <a:extLst>
                <a:ext uri="{FF2B5EF4-FFF2-40B4-BE49-F238E27FC236}">
                  <a16:creationId xmlns:a16="http://schemas.microsoft.com/office/drawing/2014/main" id="{467D5977-062D-117F-DB64-A7B57E18DADA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794CC36-1FDE-55A9-759F-704EFEACD436}"/>
              </a:ext>
            </a:extLst>
          </p:cNvPr>
          <p:cNvCxnSpPr>
            <a:cxnSpLocks/>
          </p:cNvCxnSpPr>
          <p:nvPr/>
        </p:nvCxnSpPr>
        <p:spPr>
          <a:xfrm flipH="1" flipV="1">
            <a:off x="3008126" y="1750695"/>
            <a:ext cx="232705" cy="9411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AA498EE4-2999-732E-3C03-5659EC7F04B9}"/>
              </a:ext>
            </a:extLst>
          </p:cNvPr>
          <p:cNvGrpSpPr/>
          <p:nvPr/>
        </p:nvGrpSpPr>
        <p:grpSpPr>
          <a:xfrm>
            <a:off x="1785949" y="2099984"/>
            <a:ext cx="5969914" cy="2989215"/>
            <a:chOff x="1785949" y="2099984"/>
            <a:chExt cx="5969914" cy="2989215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8FA6FC8E-2F20-52D0-0CCC-2111953A077C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E28FC55-400B-3C5C-4C00-D78CB8073F5C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9744215D-8BE9-7AFE-6EC4-8A8D819A075D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Mothership</a:t>
                  </a:r>
                </a:p>
              </p:txBody>
            </p:sp>
            <p:sp>
              <p:nvSpPr>
                <p:cNvPr id="17" name="Flowchart: Manual Operation 16">
                  <a:extLst>
                    <a:ext uri="{FF2B5EF4-FFF2-40B4-BE49-F238E27FC236}">
                      <a16:creationId xmlns:a16="http://schemas.microsoft.com/office/drawing/2014/main" id="{07FAA344-C6D9-5E0F-D913-129DD6558CD7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2256ED9D-63AC-8CE6-CE6D-B92C0ED47B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E8306027-AA5E-6236-1AAE-735EA8BC75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6B8D294E-9B0D-762E-3244-7116B26285C6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5E9821D9-EF69-2460-B063-780D7EB54CC4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7" name="Flowchart: Manual Operation 36">
                <a:extLst>
                  <a:ext uri="{FF2B5EF4-FFF2-40B4-BE49-F238E27FC236}">
                    <a16:creationId xmlns:a16="http://schemas.microsoft.com/office/drawing/2014/main" id="{BFC01008-2D24-34A9-862B-6E62A0F24585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AC87705-EB09-69F4-FFBA-AEC3AB0DF415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B862B336-DDF2-2DCC-AFC9-A6282577171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3" name="Flowchart: Manual Operation 42">
                <a:extLst>
                  <a:ext uri="{FF2B5EF4-FFF2-40B4-BE49-F238E27FC236}">
                    <a16:creationId xmlns:a16="http://schemas.microsoft.com/office/drawing/2014/main" id="{0F02DA18-FAD9-EAC2-F376-DB14E306BE2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E849353-5E6E-0F5F-E1FC-EA4B3B79FB2D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C4800F9-9B56-F9DB-E87B-39489F6CEA3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61" name="Flowchart: Manual Operation 60">
                <a:extLst>
                  <a:ext uri="{FF2B5EF4-FFF2-40B4-BE49-F238E27FC236}">
                    <a16:creationId xmlns:a16="http://schemas.microsoft.com/office/drawing/2014/main" id="{D10CB7CD-6A36-F00A-E5BF-8C12818283C0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52E3C714-DC95-35CF-A240-33098FADAB76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F192110-8960-870D-CDB9-32BD03125B9B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0" name="Flowchart: Manual Operation 69">
                <a:extLst>
                  <a:ext uri="{FF2B5EF4-FFF2-40B4-BE49-F238E27FC236}">
                    <a16:creationId xmlns:a16="http://schemas.microsoft.com/office/drawing/2014/main" id="{3F110E7A-96F4-3033-BB62-030B31FE60A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4F72F1E8-66FB-03E9-E951-A55112369A1A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825EDEE8-FD70-CC70-EEFE-8547DD6EBEE4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3" name="Flowchart: Manual Operation 72">
                <a:extLst>
                  <a:ext uri="{FF2B5EF4-FFF2-40B4-BE49-F238E27FC236}">
                    <a16:creationId xmlns:a16="http://schemas.microsoft.com/office/drawing/2014/main" id="{BB581FC7-7E32-0337-1F1F-370880FF55B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BC10D69-A562-3C51-E61E-7EAB26CF91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1E9BB06-556F-5363-FC50-B4ABC240279A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F65CE94-5996-1556-E26C-7AA5F226C557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542CAC9-08F7-C9F5-A43E-65A68167B299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95C6E9-5313-9681-E45B-8D5679805A64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F8B61C6-22FE-3E54-D766-ED900F5A5D98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5A926C40-5311-C9CA-E3F3-4323AB7C99BE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1" name="Flowchart: Manual Operation 50">
                <a:extLst>
                  <a:ext uri="{FF2B5EF4-FFF2-40B4-BE49-F238E27FC236}">
                    <a16:creationId xmlns:a16="http://schemas.microsoft.com/office/drawing/2014/main" id="{08BF67E3-012B-1709-7514-67A6B0E67EC7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47AC923-9C79-0E23-E550-6F44B9EE51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2F4410D-A4EB-262A-B5C8-B7E3E265E1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257C12A8-4551-A55D-B24D-8711A0997BF8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5BC3C820-FC52-8682-4E62-ADF898807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82AB66-EBB7-5A23-7C43-A4B86A2009EC}"/>
              </a:ext>
            </a:extLst>
          </p:cNvPr>
          <p:cNvSpPr/>
          <p:nvPr/>
        </p:nvSpPr>
        <p:spPr>
          <a:xfrm>
            <a:off x="7920265" y="1549061"/>
            <a:ext cx="3811981" cy="175199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We motivate our work with an underwater multi-robot system designed to explore polar ice shelves.</a:t>
            </a:r>
          </a:p>
        </p:txBody>
      </p:sp>
    </p:spTree>
    <p:extLst>
      <p:ext uri="{BB962C8B-B14F-4D97-AF65-F5344CB8AC3E}">
        <p14:creationId xmlns:p14="http://schemas.microsoft.com/office/powerpoint/2010/main" val="3497488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50" advTm="3950">
        <p:fade/>
      </p:transition>
    </mc:Choice>
    <mc:Fallback>
      <p:transition advTm="395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5F77AA42-0530-E208-3EAF-49B85992FBFE}"/>
              </a:ext>
            </a:extLst>
          </p:cNvPr>
          <p:cNvGrpSpPr/>
          <p:nvPr/>
        </p:nvGrpSpPr>
        <p:grpSpPr>
          <a:xfrm>
            <a:off x="3111043" y="1934392"/>
            <a:ext cx="5969914" cy="2989215"/>
            <a:chOff x="1785949" y="2099984"/>
            <a:chExt cx="5969914" cy="2989215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AC476D3A-9827-90FE-AB0D-E22DA7898FDB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88CAFC11-B450-ED45-A20F-CF2DFB85954B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00B06611-5656-F2C5-74BA-F876C29BD07B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Mothership</a:t>
                  </a:r>
                </a:p>
              </p:txBody>
            </p:sp>
            <p:sp>
              <p:nvSpPr>
                <p:cNvPr id="138" name="Flowchart: Manual Operation 137">
                  <a:extLst>
                    <a:ext uri="{FF2B5EF4-FFF2-40B4-BE49-F238E27FC236}">
                      <a16:creationId xmlns:a16="http://schemas.microsoft.com/office/drawing/2014/main" id="{51F251F4-F654-FBF7-F5BD-7A65AD58435E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FF77429E-16BD-BAAA-ADAA-3FD5CFA769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D1B33B14-4E39-9F51-78CB-2697BE82BC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0848D5ED-3EA9-995E-21A1-A39905167EB4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10F3BF24-FE38-5EC5-AC76-BCBB14C1107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3" name="Flowchart: Manual Operation 132">
                <a:extLst>
                  <a:ext uri="{FF2B5EF4-FFF2-40B4-BE49-F238E27FC236}">
                    <a16:creationId xmlns:a16="http://schemas.microsoft.com/office/drawing/2014/main" id="{CF0F6712-F361-F508-7DEB-E51ADA531FE3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F1FAE8EE-B9FE-66E4-5A2B-E491E50E3E56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B2859E97-8EBD-8E5E-F972-67C25C513702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1" name="Flowchart: Manual Operation 130">
                <a:extLst>
                  <a:ext uri="{FF2B5EF4-FFF2-40B4-BE49-F238E27FC236}">
                    <a16:creationId xmlns:a16="http://schemas.microsoft.com/office/drawing/2014/main" id="{D328FFA6-EB44-33E7-287D-186448145BE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C8A21D3A-DE5E-4FD4-1545-F7643B5F6BC9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AC4C4087-ABD5-C961-9E1F-C738CAC5C13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9" name="Flowchart: Manual Operation 128">
                <a:extLst>
                  <a:ext uri="{FF2B5EF4-FFF2-40B4-BE49-F238E27FC236}">
                    <a16:creationId xmlns:a16="http://schemas.microsoft.com/office/drawing/2014/main" id="{686234D7-CE4F-52AA-69F9-72695AF6347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7FD836CC-3D47-12E4-133A-82F9D9998BFB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44FE5338-B2EE-767B-E08C-1DBEF2A0A72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7" name="Flowchart: Manual Operation 126">
                <a:extLst>
                  <a:ext uri="{FF2B5EF4-FFF2-40B4-BE49-F238E27FC236}">
                    <a16:creationId xmlns:a16="http://schemas.microsoft.com/office/drawing/2014/main" id="{2209B0FC-E70E-609A-9B9E-81E63239150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0639BC94-2E11-D45D-11FF-E1D881E7B106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CCF687D4-9D1C-9F1A-225B-DDE11B5231F9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5" name="Flowchart: Manual Operation 124">
                <a:extLst>
                  <a:ext uri="{FF2B5EF4-FFF2-40B4-BE49-F238E27FC236}">
                    <a16:creationId xmlns:a16="http://schemas.microsoft.com/office/drawing/2014/main" id="{847E2F65-6A78-E15E-A8FC-0E944789E1C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7D8F075-7496-94AE-65B6-BC56DB6B11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65C66278-E812-94DC-7833-46037E1D6C00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134CFF0-AC88-FFC7-2CBA-71FC3FB69F38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2109D2A-4DB9-7479-688C-E37D997471DA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8E5E5B41-872E-0BAA-793B-730509797FF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DD8C9B02-E19B-9EE9-75C7-2BAF302A8AA4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0B60375A-34A5-BCA7-6ABB-7B8F5341E32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3" name="Flowchart: Manual Operation 122">
                <a:extLst>
                  <a:ext uri="{FF2B5EF4-FFF2-40B4-BE49-F238E27FC236}">
                    <a16:creationId xmlns:a16="http://schemas.microsoft.com/office/drawing/2014/main" id="{3AAA6CD7-64AB-4CA3-B314-398588F5217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5B08EF20-DF61-5812-DE83-F817B582533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352E5991-7BBD-E3C1-06C4-D83E8EA757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338A02F-8122-48A1-1765-E988E268C0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A100E828-5BE5-9D88-9164-3517CACCC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C089F1D-8B57-9A23-ECEE-7A64701C1A8E}"/>
              </a:ext>
            </a:extLst>
          </p:cNvPr>
          <p:cNvSpPr/>
          <p:nvPr/>
        </p:nvSpPr>
        <p:spPr>
          <a:xfrm>
            <a:off x="451362" y="1068605"/>
            <a:ext cx="3811981" cy="93878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We consider this reduced network topology</a:t>
            </a:r>
          </a:p>
        </p:txBody>
      </p:sp>
    </p:spTree>
    <p:extLst>
      <p:ext uri="{BB962C8B-B14F-4D97-AF65-F5344CB8AC3E}">
        <p14:creationId xmlns:p14="http://schemas.microsoft.com/office/powerpoint/2010/main" val="815273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166">
        <p159:morph option="byObject"/>
      </p:transition>
    </mc:Choice>
    <mc:Fallback>
      <p:transition spd="slow" advTm="2166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64">
            <a:extLst>
              <a:ext uri="{FF2B5EF4-FFF2-40B4-BE49-F238E27FC236}">
                <a16:creationId xmlns:a16="http://schemas.microsoft.com/office/drawing/2014/main" id="{C912D6E4-E0DF-72BD-2D27-E5DBECB3F5DE}"/>
              </a:ext>
            </a:extLst>
          </p:cNvPr>
          <p:cNvGrpSpPr/>
          <p:nvPr/>
        </p:nvGrpSpPr>
        <p:grpSpPr>
          <a:xfrm>
            <a:off x="3111043" y="1934392"/>
            <a:ext cx="5969914" cy="2989215"/>
            <a:chOff x="1785949" y="2099984"/>
            <a:chExt cx="5969914" cy="2989215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BA1E4358-AEF9-827D-17D5-DCD4081FD67F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193" name="Group 192">
                <a:extLst>
                  <a:ext uri="{FF2B5EF4-FFF2-40B4-BE49-F238E27FC236}">
                    <a16:creationId xmlns:a16="http://schemas.microsoft.com/office/drawing/2014/main" id="{6B336271-90B3-3B83-5271-2ADEAE7FD013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196" name="Oval 195">
                  <a:extLst>
                    <a:ext uri="{FF2B5EF4-FFF2-40B4-BE49-F238E27FC236}">
                      <a16:creationId xmlns:a16="http://schemas.microsoft.com/office/drawing/2014/main" id="{A9717641-604D-0D89-BFDD-7E6BC5F7AB6F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Mothership</a:t>
                  </a:r>
                </a:p>
              </p:txBody>
            </p:sp>
            <p:sp>
              <p:nvSpPr>
                <p:cNvPr id="197" name="Flowchart: Manual Operation 196">
                  <a:extLst>
                    <a:ext uri="{FF2B5EF4-FFF2-40B4-BE49-F238E27FC236}">
                      <a16:creationId xmlns:a16="http://schemas.microsoft.com/office/drawing/2014/main" id="{88C6F07D-FD3A-F9B9-80CD-88D6C8F830B2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25B1D378-33DE-2219-FB02-6D2855669B5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5D905348-58E2-3126-B11E-EF4F824A179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64BCBEDE-070E-8C62-756B-790C22BAA196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91" name="Oval 190">
                <a:extLst>
                  <a:ext uri="{FF2B5EF4-FFF2-40B4-BE49-F238E27FC236}">
                    <a16:creationId xmlns:a16="http://schemas.microsoft.com/office/drawing/2014/main" id="{F6210743-3B3D-76ED-9BE5-16EB18FB394F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92" name="Flowchart: Manual Operation 191">
                <a:extLst>
                  <a:ext uri="{FF2B5EF4-FFF2-40B4-BE49-F238E27FC236}">
                    <a16:creationId xmlns:a16="http://schemas.microsoft.com/office/drawing/2014/main" id="{F99073F2-E536-FED1-A4C7-BA4B35D9E99E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06DE4487-6538-76F1-33BA-EA78A71A38E8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89" name="Oval 188">
                <a:extLst>
                  <a:ext uri="{FF2B5EF4-FFF2-40B4-BE49-F238E27FC236}">
                    <a16:creationId xmlns:a16="http://schemas.microsoft.com/office/drawing/2014/main" id="{3269DE04-FE76-6642-ED16-2AD021233286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90" name="Flowchart: Manual Operation 189">
                <a:extLst>
                  <a:ext uri="{FF2B5EF4-FFF2-40B4-BE49-F238E27FC236}">
                    <a16:creationId xmlns:a16="http://schemas.microsoft.com/office/drawing/2014/main" id="{E326E43D-3AC9-834D-5271-3960BF8300F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F47D2F3C-2DFF-BA93-D840-3ED366C0AEE5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87" name="Oval 186">
                <a:extLst>
                  <a:ext uri="{FF2B5EF4-FFF2-40B4-BE49-F238E27FC236}">
                    <a16:creationId xmlns:a16="http://schemas.microsoft.com/office/drawing/2014/main" id="{D069A79D-BA69-A111-9672-BC720766D8F5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88" name="Flowchart: Manual Operation 187">
                <a:extLst>
                  <a:ext uri="{FF2B5EF4-FFF2-40B4-BE49-F238E27FC236}">
                    <a16:creationId xmlns:a16="http://schemas.microsoft.com/office/drawing/2014/main" id="{5A6C9389-A834-3387-1B42-A6282E4381C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FC4B8F32-EE29-E82C-C6E0-71DC64ED7348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85" name="Oval 184">
                <a:extLst>
                  <a:ext uri="{FF2B5EF4-FFF2-40B4-BE49-F238E27FC236}">
                    <a16:creationId xmlns:a16="http://schemas.microsoft.com/office/drawing/2014/main" id="{03975C01-AF02-8FC0-E161-E3C9004764C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86" name="Flowchart: Manual Operation 185">
                <a:extLst>
                  <a:ext uri="{FF2B5EF4-FFF2-40B4-BE49-F238E27FC236}">
                    <a16:creationId xmlns:a16="http://schemas.microsoft.com/office/drawing/2014/main" id="{14397BE8-2ACF-C9FD-C101-89F5A4C3A676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46927615-A29D-864A-3253-9E665465501F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83" name="Oval 182">
                <a:extLst>
                  <a:ext uri="{FF2B5EF4-FFF2-40B4-BE49-F238E27FC236}">
                    <a16:creationId xmlns:a16="http://schemas.microsoft.com/office/drawing/2014/main" id="{AD741977-63B0-8B27-5D81-9AC00CBEC0C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84" name="Flowchart: Manual Operation 183">
                <a:extLst>
                  <a:ext uri="{FF2B5EF4-FFF2-40B4-BE49-F238E27FC236}">
                    <a16:creationId xmlns:a16="http://schemas.microsoft.com/office/drawing/2014/main" id="{69530506-45F2-AB8B-5F52-2D9D3D0BDCC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18A2992-0978-ADFA-C4A9-932857C04A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544D270E-F872-DC40-6118-EE8231629246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894970A-363E-10D9-93C9-EF25642EF74E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0DE2ED59-728E-99AF-B40F-2FA90F529A83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3DCE163-782B-A799-08C0-3FAFB171A0E0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2AA812BB-CDCD-7D5B-5098-C9F01C124112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81" name="Oval 180">
                <a:extLst>
                  <a:ext uri="{FF2B5EF4-FFF2-40B4-BE49-F238E27FC236}">
                    <a16:creationId xmlns:a16="http://schemas.microsoft.com/office/drawing/2014/main" id="{FB17D5AC-C0D5-FA9E-7124-294924BA8FC5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82" name="Flowchart: Manual Operation 181">
                <a:extLst>
                  <a:ext uri="{FF2B5EF4-FFF2-40B4-BE49-F238E27FC236}">
                    <a16:creationId xmlns:a16="http://schemas.microsoft.com/office/drawing/2014/main" id="{83D3E9A5-8FCE-B417-D8D6-09823D35084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980ABC53-109D-AE2A-E85F-4DDBC7B368C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E0AD1669-9052-9791-7B86-D34B766F76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53C1AB3F-C6F0-36B0-F0CF-9B0C4EB3502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4B61D576-C906-AA50-60BE-AE6A6A9C727D}"/>
              </a:ext>
            </a:extLst>
          </p:cNvPr>
          <p:cNvGrpSpPr/>
          <p:nvPr/>
        </p:nvGrpSpPr>
        <p:grpSpPr>
          <a:xfrm>
            <a:off x="3935588" y="1878046"/>
            <a:ext cx="5045634" cy="3097452"/>
            <a:chOff x="3813379" y="1963770"/>
            <a:chExt cx="5045634" cy="3097452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884AADC4-7670-1F4D-5BBE-EF46E7BFE518}"/>
                </a:ext>
              </a:extLst>
            </p:cNvPr>
            <p:cNvGrpSpPr/>
            <p:nvPr/>
          </p:nvGrpSpPr>
          <p:grpSpPr>
            <a:xfrm>
              <a:off x="3813379" y="1963770"/>
              <a:ext cx="3093189" cy="2618744"/>
              <a:chOff x="3956814" y="1868146"/>
              <a:chExt cx="3093189" cy="2618744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374B465D-D616-E9B3-8266-7B5F379D7822}"/>
                  </a:ext>
                </a:extLst>
              </p:cNvPr>
              <p:cNvSpPr/>
              <p:nvPr/>
            </p:nvSpPr>
            <p:spPr>
              <a:xfrm>
                <a:off x="3956814" y="2530601"/>
                <a:ext cx="601489" cy="60148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B9125C33-1C98-ECA7-451F-115F700EAE8B}"/>
                  </a:ext>
                </a:extLst>
              </p:cNvPr>
              <p:cNvSpPr/>
              <p:nvPr/>
            </p:nvSpPr>
            <p:spPr>
              <a:xfrm>
                <a:off x="6791084" y="1868146"/>
                <a:ext cx="258919" cy="25891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750B7EFE-5054-BCE6-BEE4-827495C2D596}"/>
                  </a:ext>
                </a:extLst>
              </p:cNvPr>
              <p:cNvSpPr/>
              <p:nvPr/>
            </p:nvSpPr>
            <p:spPr>
              <a:xfrm>
                <a:off x="5940241" y="3097923"/>
                <a:ext cx="258919" cy="25891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3887E877-EA62-0D56-B014-652230F47BE8}"/>
                  </a:ext>
                </a:extLst>
              </p:cNvPr>
              <p:cNvSpPr/>
              <p:nvPr/>
            </p:nvSpPr>
            <p:spPr>
              <a:xfrm>
                <a:off x="5617946" y="4227971"/>
                <a:ext cx="258919" cy="25891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008B1B17-1C29-1EA8-B57B-F6F332E0056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78227" y="2046729"/>
                <a:ext cx="2152521" cy="585015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2E7CF9B8-4309-B266-6676-76507CC8B1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16221" y="2885476"/>
                <a:ext cx="1253843" cy="30139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DF92B115-F3D6-0AB5-69EE-731AFBC240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00801" y="3122340"/>
                <a:ext cx="1113625" cy="1109105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E1CD9FEA-166B-0B72-406A-8672CAB541D7}"/>
                </a:ext>
              </a:extLst>
            </p:cNvPr>
            <p:cNvSpPr/>
            <p:nvPr/>
          </p:nvSpPr>
          <p:spPr>
            <a:xfrm>
              <a:off x="7476514" y="3427022"/>
              <a:ext cx="258919" cy="258919"/>
            </a:xfrm>
            <a:prstGeom prst="ellipse">
              <a:avLst/>
            </a:prstGeom>
            <a:solidFill>
              <a:srgbClr val="E97132">
                <a:alpha val="80000"/>
              </a:srgb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16113779-5BD5-B209-149D-3D5A44849450}"/>
                </a:ext>
              </a:extLst>
            </p:cNvPr>
            <p:cNvSpPr/>
            <p:nvPr/>
          </p:nvSpPr>
          <p:spPr>
            <a:xfrm>
              <a:off x="7429772" y="4802303"/>
              <a:ext cx="258919" cy="258919"/>
            </a:xfrm>
            <a:prstGeom prst="ellipse">
              <a:avLst/>
            </a:prstGeom>
            <a:solidFill>
              <a:srgbClr val="E97132">
                <a:alpha val="80000"/>
              </a:srgb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E9D8BAB1-3A89-766D-EB52-694B8F6AA345}"/>
                </a:ext>
              </a:extLst>
            </p:cNvPr>
            <p:cNvSpPr/>
            <p:nvPr/>
          </p:nvSpPr>
          <p:spPr>
            <a:xfrm>
              <a:off x="8600094" y="3794747"/>
              <a:ext cx="258919" cy="258919"/>
            </a:xfrm>
            <a:prstGeom prst="ellipse">
              <a:avLst/>
            </a:prstGeom>
            <a:solidFill>
              <a:srgbClr val="E97132">
                <a:alpha val="80000"/>
              </a:srgb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9EC1DC8D-1B22-E191-B586-7C9086518427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407580"/>
              <a:ext cx="1312821" cy="20371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5C83EEF9-E103-5E4F-DB5D-7FAD19670ABB}"/>
                </a:ext>
              </a:extLst>
            </p:cNvPr>
            <p:cNvCxnSpPr>
              <a:cxnSpLocks/>
            </p:cNvCxnSpPr>
            <p:nvPr/>
          </p:nvCxnSpPr>
          <p:spPr>
            <a:xfrm>
              <a:off x="5802588" y="4388631"/>
              <a:ext cx="1570387" cy="46196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39DF9D5E-CAC3-81BF-6355-01A0470C07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46473" y="3981767"/>
              <a:ext cx="917204" cy="8205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F9942079-2D57-5E56-FEDD-085403E4ABA2}"/>
                </a:ext>
              </a:extLst>
            </p:cNvPr>
            <p:cNvCxnSpPr>
              <a:cxnSpLocks/>
            </p:cNvCxnSpPr>
            <p:nvPr/>
          </p:nvCxnSpPr>
          <p:spPr>
            <a:xfrm>
              <a:off x="7798561" y="3650838"/>
              <a:ext cx="765116" cy="23692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64" name="TextBox 163">
            <a:extLst>
              <a:ext uri="{FF2B5EF4-FFF2-40B4-BE49-F238E27FC236}">
                <a16:creationId xmlns:a16="http://schemas.microsoft.com/office/drawing/2014/main" id="{453EF3A7-0437-9946-0C0C-8703813D5B04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Centralized Topology</a:t>
            </a:r>
          </a:p>
        </p:txBody>
      </p:sp>
      <p:pic>
        <p:nvPicPr>
          <p:cNvPr id="6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28DC7ECB-A77D-A0A8-DEAD-F303021AB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CF99CC5-8856-3CB6-475F-F9513A6295E6}"/>
              </a:ext>
            </a:extLst>
          </p:cNvPr>
          <p:cNvSpPr/>
          <p:nvPr/>
        </p:nvSpPr>
        <p:spPr>
          <a:xfrm>
            <a:off x="295770" y="3709023"/>
            <a:ext cx="3811981" cy="156773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The Mothership may be thought of as a centralized controller, capable of sending commands to each Passenger</a:t>
            </a:r>
          </a:p>
        </p:txBody>
      </p:sp>
    </p:spTree>
    <p:extLst>
      <p:ext uri="{BB962C8B-B14F-4D97-AF65-F5344CB8AC3E}">
        <p14:creationId xmlns:p14="http://schemas.microsoft.com/office/powerpoint/2010/main" val="6671030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474">
        <p159:morph option="byObject"/>
      </p:transition>
    </mc:Choice>
    <mc:Fallback>
      <p:transition spd="slow" advTm="2474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roup 105">
            <a:extLst>
              <a:ext uri="{FF2B5EF4-FFF2-40B4-BE49-F238E27FC236}">
                <a16:creationId xmlns:a16="http://schemas.microsoft.com/office/drawing/2014/main" id="{5F77AA42-0530-E208-3EAF-49B85992FBFE}"/>
              </a:ext>
            </a:extLst>
          </p:cNvPr>
          <p:cNvGrpSpPr/>
          <p:nvPr/>
        </p:nvGrpSpPr>
        <p:grpSpPr>
          <a:xfrm>
            <a:off x="3111043" y="1934392"/>
            <a:ext cx="5969914" cy="2989215"/>
            <a:chOff x="1785949" y="2099984"/>
            <a:chExt cx="5969914" cy="2989215"/>
          </a:xfrm>
        </p:grpSpPr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AC476D3A-9827-90FE-AB0D-E22DA7898FDB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134" name="Group 133">
                <a:extLst>
                  <a:ext uri="{FF2B5EF4-FFF2-40B4-BE49-F238E27FC236}">
                    <a16:creationId xmlns:a16="http://schemas.microsoft.com/office/drawing/2014/main" id="{88CAFC11-B450-ED45-A20F-CF2DFB85954B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00B06611-5656-F2C5-74BA-F876C29BD07B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Mothership</a:t>
                  </a:r>
                </a:p>
              </p:txBody>
            </p:sp>
            <p:sp>
              <p:nvSpPr>
                <p:cNvPr id="138" name="Flowchart: Manual Operation 137">
                  <a:extLst>
                    <a:ext uri="{FF2B5EF4-FFF2-40B4-BE49-F238E27FC236}">
                      <a16:creationId xmlns:a16="http://schemas.microsoft.com/office/drawing/2014/main" id="{51F251F4-F654-FBF7-F5BD-7A65AD58435E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FF77429E-16BD-BAAA-ADAA-3FD5CFA7690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D1B33B14-4E39-9F51-78CB-2697BE82BC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0848D5ED-3EA9-995E-21A1-A39905167EB4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10F3BF24-FE38-5EC5-AC76-BCBB14C1107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3" name="Flowchart: Manual Operation 132">
                <a:extLst>
                  <a:ext uri="{FF2B5EF4-FFF2-40B4-BE49-F238E27FC236}">
                    <a16:creationId xmlns:a16="http://schemas.microsoft.com/office/drawing/2014/main" id="{CF0F6712-F361-F508-7DEB-E51ADA531FE3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F1FAE8EE-B9FE-66E4-5A2B-E491E50E3E56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B2859E97-8EBD-8E5E-F972-67C25C513702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1" name="Flowchart: Manual Operation 130">
                <a:extLst>
                  <a:ext uri="{FF2B5EF4-FFF2-40B4-BE49-F238E27FC236}">
                    <a16:creationId xmlns:a16="http://schemas.microsoft.com/office/drawing/2014/main" id="{D328FFA6-EB44-33E7-287D-186448145BE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C8A21D3A-DE5E-4FD4-1545-F7643B5F6BC9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AC4C4087-ABD5-C961-9E1F-C738CAC5C13A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9" name="Flowchart: Manual Operation 128">
                <a:extLst>
                  <a:ext uri="{FF2B5EF4-FFF2-40B4-BE49-F238E27FC236}">
                    <a16:creationId xmlns:a16="http://schemas.microsoft.com/office/drawing/2014/main" id="{686234D7-CE4F-52AA-69F9-72695AF63472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7FD836CC-3D47-12E4-133A-82F9D9998BFB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44FE5338-B2EE-767B-E08C-1DBEF2A0A72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7" name="Flowchart: Manual Operation 126">
                <a:extLst>
                  <a:ext uri="{FF2B5EF4-FFF2-40B4-BE49-F238E27FC236}">
                    <a16:creationId xmlns:a16="http://schemas.microsoft.com/office/drawing/2014/main" id="{2209B0FC-E70E-609A-9B9E-81E63239150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0639BC94-2E11-D45D-11FF-E1D881E7B106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CCF687D4-9D1C-9F1A-225B-DDE11B5231F9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5" name="Flowchart: Manual Operation 124">
                <a:extLst>
                  <a:ext uri="{FF2B5EF4-FFF2-40B4-BE49-F238E27FC236}">
                    <a16:creationId xmlns:a16="http://schemas.microsoft.com/office/drawing/2014/main" id="{847E2F65-6A78-E15E-A8FC-0E944789E1C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7D8F075-7496-94AE-65B6-BC56DB6B11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65C66278-E812-94DC-7833-46037E1D6C00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0134CFF0-AC88-FFC7-2CBA-71FC3FB69F38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D2109D2A-4DB9-7479-688C-E37D997471DA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8E5E5B41-872E-0BAA-793B-730509797FF7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DD8C9B02-E19B-9EE9-75C7-2BAF302A8AA4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0B60375A-34A5-BCA7-6ABB-7B8F5341E32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23" name="Flowchart: Manual Operation 122">
                <a:extLst>
                  <a:ext uri="{FF2B5EF4-FFF2-40B4-BE49-F238E27FC236}">
                    <a16:creationId xmlns:a16="http://schemas.microsoft.com/office/drawing/2014/main" id="{3AAA6CD7-64AB-4CA3-B314-398588F5217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5B08EF20-DF61-5812-DE83-F817B582533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352E5991-7BBD-E3C1-06C4-D83E8EA757F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338A02F-8122-48A1-1765-E988E268C075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B715BEB-6D4F-9B99-E852-7ED78C08C499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Distributed Topology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BAFE182E-7ACD-9720-6718-03FE43F42286}"/>
              </a:ext>
            </a:extLst>
          </p:cNvPr>
          <p:cNvGrpSpPr/>
          <p:nvPr/>
        </p:nvGrpSpPr>
        <p:grpSpPr>
          <a:xfrm>
            <a:off x="5596720" y="1878046"/>
            <a:ext cx="3384502" cy="3097452"/>
            <a:chOff x="5596720" y="1878046"/>
            <a:chExt cx="3384502" cy="309745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665B6FC-EF64-C37C-811D-3688DFAC698C}"/>
                </a:ext>
              </a:extLst>
            </p:cNvPr>
            <p:cNvGrpSpPr/>
            <p:nvPr/>
          </p:nvGrpSpPr>
          <p:grpSpPr>
            <a:xfrm>
              <a:off x="5596720" y="1878046"/>
              <a:ext cx="3384502" cy="3097452"/>
              <a:chOff x="5474511" y="1963770"/>
              <a:chExt cx="3384502" cy="3097452"/>
            </a:xfrm>
          </p:grpSpPr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9D2353C2-B1B6-3039-85A4-31148E98D8FE}"/>
                  </a:ext>
                </a:extLst>
              </p:cNvPr>
              <p:cNvGrpSpPr/>
              <p:nvPr/>
            </p:nvGrpSpPr>
            <p:grpSpPr>
              <a:xfrm>
                <a:off x="5474511" y="1963770"/>
                <a:ext cx="1432057" cy="2618744"/>
                <a:chOff x="5617946" y="1868146"/>
                <a:chExt cx="1432057" cy="2618744"/>
              </a:xfrm>
            </p:grpSpPr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71DE9D1B-A7C9-177E-152D-F1AC72A34537}"/>
                    </a:ext>
                  </a:extLst>
                </p:cNvPr>
                <p:cNvSpPr/>
                <p:nvPr/>
              </p:nvSpPr>
              <p:spPr>
                <a:xfrm>
                  <a:off x="6791084" y="1868146"/>
                  <a:ext cx="258919" cy="258919"/>
                </a:xfrm>
                <a:prstGeom prst="ellipse">
                  <a:avLst/>
                </a:prstGeom>
                <a:solidFill>
                  <a:schemeClr val="accent5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2">
                    <a:shade val="15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Oval 13">
                  <a:extLst>
                    <a:ext uri="{FF2B5EF4-FFF2-40B4-BE49-F238E27FC236}">
                      <a16:creationId xmlns:a16="http://schemas.microsoft.com/office/drawing/2014/main" id="{7E1EBE57-2C10-E2D4-95A6-AEE7F3AEBD30}"/>
                    </a:ext>
                  </a:extLst>
                </p:cNvPr>
                <p:cNvSpPr/>
                <p:nvPr/>
              </p:nvSpPr>
              <p:spPr>
                <a:xfrm>
                  <a:off x="5940241" y="3097923"/>
                  <a:ext cx="258919" cy="258919"/>
                </a:xfrm>
                <a:prstGeom prst="ellipse">
                  <a:avLst/>
                </a:prstGeom>
                <a:solidFill>
                  <a:schemeClr val="accent5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2">
                    <a:shade val="15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" name="Oval 14">
                  <a:extLst>
                    <a:ext uri="{FF2B5EF4-FFF2-40B4-BE49-F238E27FC236}">
                      <a16:creationId xmlns:a16="http://schemas.microsoft.com/office/drawing/2014/main" id="{A122C3F4-EDAB-EC5D-71A6-1424EDCE24CA}"/>
                    </a:ext>
                  </a:extLst>
                </p:cNvPr>
                <p:cNvSpPr/>
                <p:nvPr/>
              </p:nvSpPr>
              <p:spPr>
                <a:xfrm>
                  <a:off x="5617946" y="4227971"/>
                  <a:ext cx="258919" cy="258919"/>
                </a:xfrm>
                <a:prstGeom prst="ellipse">
                  <a:avLst/>
                </a:prstGeom>
                <a:solidFill>
                  <a:schemeClr val="accent5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2">
                    <a:shade val="15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CD6C4368-CF53-C6E7-EEDF-E90FF4EA37B3}"/>
                  </a:ext>
                </a:extLst>
              </p:cNvPr>
              <p:cNvSpPr/>
              <p:nvPr/>
            </p:nvSpPr>
            <p:spPr>
              <a:xfrm>
                <a:off x="7476514" y="3427022"/>
                <a:ext cx="258919" cy="258919"/>
              </a:xfrm>
              <a:prstGeom prst="ellipse">
                <a:avLst/>
              </a:prstGeom>
              <a:solidFill>
                <a:schemeClr val="accent5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7D9F4ACE-1DAF-EEE7-0974-FDC2C4A7BC2B}"/>
                  </a:ext>
                </a:extLst>
              </p:cNvPr>
              <p:cNvSpPr/>
              <p:nvPr/>
            </p:nvSpPr>
            <p:spPr>
              <a:xfrm>
                <a:off x="7429772" y="4802303"/>
                <a:ext cx="258919" cy="258919"/>
              </a:xfrm>
              <a:prstGeom prst="ellipse">
                <a:avLst/>
              </a:prstGeom>
              <a:solidFill>
                <a:schemeClr val="accent5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B462320C-ED1D-931E-7C59-97D9B41664F5}"/>
                  </a:ext>
                </a:extLst>
              </p:cNvPr>
              <p:cNvSpPr/>
              <p:nvPr/>
            </p:nvSpPr>
            <p:spPr>
              <a:xfrm>
                <a:off x="8600094" y="3794747"/>
                <a:ext cx="258919" cy="258919"/>
              </a:xfrm>
              <a:prstGeom prst="ellipse">
                <a:avLst/>
              </a:prstGeom>
              <a:solidFill>
                <a:schemeClr val="accent5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9C477C53-2A5C-D543-9520-087927F29138}"/>
                </a:ext>
              </a:extLst>
            </p:cNvPr>
            <p:cNvCxnSpPr>
              <a:cxnSpLocks/>
            </p:cNvCxnSpPr>
            <p:nvPr/>
          </p:nvCxnSpPr>
          <p:spPr>
            <a:xfrm>
              <a:off x="6259037" y="3303085"/>
              <a:ext cx="1292944" cy="211175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AC624F8F-E418-C375-D208-122941E98409}"/>
                </a:ext>
              </a:extLst>
            </p:cNvPr>
            <p:cNvCxnSpPr>
              <a:cxnSpLocks/>
              <a:stCxn id="126" idx="5"/>
            </p:cNvCxnSpPr>
            <p:nvPr/>
          </p:nvCxnSpPr>
          <p:spPr>
            <a:xfrm>
              <a:off x="5927371" y="4434169"/>
              <a:ext cx="1535570" cy="472103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5109135-EA68-85F6-1152-E00594B0C56C}"/>
                </a:ext>
              </a:extLst>
            </p:cNvPr>
            <p:cNvCxnSpPr>
              <a:cxnSpLocks/>
            </p:cNvCxnSpPr>
            <p:nvPr/>
          </p:nvCxnSpPr>
          <p:spPr>
            <a:xfrm>
              <a:off x="7665926" y="3621809"/>
              <a:ext cx="0" cy="1045835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E3F1C4D9-4DC7-E8C8-C05E-A0E8770313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98695" y="3888868"/>
              <a:ext cx="908417" cy="827711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FDF2F30-A146-A383-12E2-532B37E4E8D2}"/>
                </a:ext>
              </a:extLst>
            </p:cNvPr>
            <p:cNvCxnSpPr>
              <a:cxnSpLocks/>
            </p:cNvCxnSpPr>
            <p:nvPr/>
          </p:nvCxnSpPr>
          <p:spPr>
            <a:xfrm>
              <a:off x="7899940" y="3489861"/>
              <a:ext cx="756083" cy="255231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pic>
        <p:nvPicPr>
          <p:cNvPr id="8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A9048CF3-3CFE-9AFE-FA70-0E7C6B858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CC1EDE6-7936-0C74-066D-225768E8A161}"/>
              </a:ext>
            </a:extLst>
          </p:cNvPr>
          <p:cNvSpPr/>
          <p:nvPr/>
        </p:nvSpPr>
        <p:spPr>
          <a:xfrm>
            <a:off x="333304" y="3606564"/>
            <a:ext cx="3811981" cy="169589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The Passengers may be considered as a distributed network, capable of sharing information between themselves and the Mothership 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856B5E7-E626-3175-05AB-9E735370A5F7}"/>
              </a:ext>
            </a:extLst>
          </p:cNvPr>
          <p:cNvSpPr/>
          <p:nvPr/>
        </p:nvSpPr>
        <p:spPr>
          <a:xfrm>
            <a:off x="4849255" y="2732198"/>
            <a:ext cx="258919" cy="258919"/>
          </a:xfrm>
          <a:prstGeom prst="ellipse">
            <a:avLst/>
          </a:prstGeom>
          <a:solidFill>
            <a:schemeClr val="accent5">
              <a:alpha val="80000"/>
            </a:schemeClr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826E6CE-3FE8-436C-CEFC-5DD46C34A986}"/>
              </a:ext>
            </a:extLst>
          </p:cNvPr>
          <p:cNvCxnSpPr>
            <a:cxnSpLocks/>
          </p:cNvCxnSpPr>
          <p:nvPr/>
        </p:nvCxnSpPr>
        <p:spPr>
          <a:xfrm flipV="1">
            <a:off x="5150528" y="2063127"/>
            <a:ext cx="1496854" cy="718438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6CEDAE7-9531-088D-35CC-1CD3F6635F4C}"/>
              </a:ext>
            </a:extLst>
          </p:cNvPr>
          <p:cNvCxnSpPr>
            <a:cxnSpLocks/>
          </p:cNvCxnSpPr>
          <p:nvPr/>
        </p:nvCxnSpPr>
        <p:spPr>
          <a:xfrm>
            <a:off x="5191799" y="2930892"/>
            <a:ext cx="645724" cy="271736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FD9F115-CAEA-6001-1DB0-82679EBC1396}"/>
              </a:ext>
            </a:extLst>
          </p:cNvPr>
          <p:cNvCxnSpPr>
            <a:cxnSpLocks/>
          </p:cNvCxnSpPr>
          <p:nvPr/>
        </p:nvCxnSpPr>
        <p:spPr>
          <a:xfrm>
            <a:off x="5108051" y="3059411"/>
            <a:ext cx="467776" cy="111312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237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2755">
        <p159:morph option="byObject"/>
      </p:transition>
    </mc:Choice>
    <mc:Fallback>
      <p:transition spd="slow" advTm="2755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91027FDD-38BF-A498-3147-4817937FB6BF}"/>
              </a:ext>
            </a:extLst>
          </p:cNvPr>
          <p:cNvGrpSpPr/>
          <p:nvPr/>
        </p:nvGrpSpPr>
        <p:grpSpPr>
          <a:xfrm>
            <a:off x="8650324" y="371769"/>
            <a:ext cx="3238626" cy="1621623"/>
            <a:chOff x="1785949" y="2099984"/>
            <a:chExt cx="5969914" cy="2989215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ED92590-BBB8-7BE8-131E-0159EE238AC0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C279AEC5-45BE-11E7-CA76-D487A14E2E8B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82" name="Oval 81">
                  <a:extLst>
                    <a:ext uri="{FF2B5EF4-FFF2-40B4-BE49-F238E27FC236}">
                      <a16:creationId xmlns:a16="http://schemas.microsoft.com/office/drawing/2014/main" id="{54CA2782-5E6F-F70D-B732-9DEAE0D74DFB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900" dirty="0"/>
                    <a:t>Mothership</a:t>
                  </a:r>
                </a:p>
              </p:txBody>
            </p:sp>
            <p:sp>
              <p:nvSpPr>
                <p:cNvPr id="83" name="Flowchart: Manual Operation 82">
                  <a:extLst>
                    <a:ext uri="{FF2B5EF4-FFF2-40B4-BE49-F238E27FC236}">
                      <a16:creationId xmlns:a16="http://schemas.microsoft.com/office/drawing/2014/main" id="{C2DFA6AE-0FD4-1798-91E9-86F7804E645E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F32CD7CE-815C-E162-1A45-EA3EBCB32F0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DBF7E7D0-2702-CDFF-E5AB-18F8FEDE949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D945DA41-D3F7-F9D6-7C34-265CC741ECA6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04C9CEB3-8F8B-EC3A-FB02-F680C7005B2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8" name="Flowchart: Manual Operation 77">
                <a:extLst>
                  <a:ext uri="{FF2B5EF4-FFF2-40B4-BE49-F238E27FC236}">
                    <a16:creationId xmlns:a16="http://schemas.microsoft.com/office/drawing/2014/main" id="{15C8D8CA-8C68-9134-7F8A-589E4D8BB446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850DB579-47F4-D736-F8F6-F0A87FA857C4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C91807CD-1A9C-1907-7C9F-AB443569B2C4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6" name="Flowchart: Manual Operation 75">
                <a:extLst>
                  <a:ext uri="{FF2B5EF4-FFF2-40B4-BE49-F238E27FC236}">
                    <a16:creationId xmlns:a16="http://schemas.microsoft.com/office/drawing/2014/main" id="{E862ACA7-D146-E096-8926-E1FF16705344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E124DEA9-EA07-C0DD-DE2C-082CFD5E583B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4B4DCD7F-E8A3-C971-1348-E2BF82369477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4" name="Flowchart: Manual Operation 73">
                <a:extLst>
                  <a:ext uri="{FF2B5EF4-FFF2-40B4-BE49-F238E27FC236}">
                    <a16:creationId xmlns:a16="http://schemas.microsoft.com/office/drawing/2014/main" id="{28BC1450-BB9B-7FF3-ECEB-5CBCF0C2E4F6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77DE331-AB76-3D08-4302-A5D9C464A422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6F617C20-D0F6-89AF-CB7F-67FF62BF23CB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2" name="Flowchart: Manual Operation 71">
                <a:extLst>
                  <a:ext uri="{FF2B5EF4-FFF2-40B4-BE49-F238E27FC236}">
                    <a16:creationId xmlns:a16="http://schemas.microsoft.com/office/drawing/2014/main" id="{40B93908-1F80-0C21-0606-DDC48BEBCB94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9C00FF69-ECDF-88D1-B457-BEDBBD52BB1A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DE363C2F-8856-996A-FE64-C284736C03B1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0" name="Flowchart: Manual Operation 69">
                <a:extLst>
                  <a:ext uri="{FF2B5EF4-FFF2-40B4-BE49-F238E27FC236}">
                    <a16:creationId xmlns:a16="http://schemas.microsoft.com/office/drawing/2014/main" id="{80C5B671-AFD7-6A6E-C705-E234406741AE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FC4D3E4-90D6-A4B0-3569-43D66C9452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EE10167-2FBF-82E7-2325-44788BEC9049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A39804E2-0B25-9BC5-9EEF-9357CDCCA52E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4301608-0D23-FADC-A91A-78F7AB4A388A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4B36EB7-551E-AB41-B671-74CE5825F662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6894BA78-DABF-4F37-6B24-CA452D665424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E3AFE532-38D9-6461-80BE-F30195FD5AC6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68" name="Flowchart: Manual Operation 67">
                <a:extLst>
                  <a:ext uri="{FF2B5EF4-FFF2-40B4-BE49-F238E27FC236}">
                    <a16:creationId xmlns:a16="http://schemas.microsoft.com/office/drawing/2014/main" id="{D1F6D5E8-9D7D-FF5D-7C82-8F7200181F8D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1988945-71A9-1F64-D8DB-52F604E59D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AE27314-0A85-BBB6-93FF-F2E1B01DB3B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A08C631-395D-94AD-0355-38514D1A2BDD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18190032-4CD9-EDFC-9C10-1129A42CC1E7}"/>
              </a:ext>
            </a:extLst>
          </p:cNvPr>
          <p:cNvSpPr txBox="1"/>
          <p:nvPr/>
        </p:nvSpPr>
        <p:spPr>
          <a:xfrm>
            <a:off x="291166" y="517915"/>
            <a:ext cx="7726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Hybrid Rescheduling</a:t>
            </a:r>
          </a:p>
        </p:txBody>
      </p:sp>
      <p:pic>
        <p:nvPicPr>
          <p:cNvPr id="3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F4F2FCC5-C9B5-998D-62D0-F341A1981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89B95AE-84ED-20F4-A248-3470D70EF5F3}"/>
              </a:ext>
            </a:extLst>
          </p:cNvPr>
          <p:cNvSpPr/>
          <p:nvPr/>
        </p:nvSpPr>
        <p:spPr>
          <a:xfrm>
            <a:off x="413022" y="1213051"/>
            <a:ext cx="4685672" cy="87237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We introduce the hybrid tour scheduling algorithm for Passenger orienteering.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C2537A2-EE00-C6E6-91B1-0EECD785B3A5}"/>
              </a:ext>
            </a:extLst>
          </p:cNvPr>
          <p:cNvGrpSpPr/>
          <p:nvPr/>
        </p:nvGrpSpPr>
        <p:grpSpPr>
          <a:xfrm>
            <a:off x="674040" y="2287682"/>
            <a:ext cx="10843919" cy="2804802"/>
            <a:chOff x="490099" y="2579492"/>
            <a:chExt cx="10843919" cy="2804802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BD676156-A828-0787-8B3A-E49B3F89EE60}"/>
                </a:ext>
              </a:extLst>
            </p:cNvPr>
            <p:cNvSpPr/>
            <p:nvPr/>
          </p:nvSpPr>
          <p:spPr>
            <a:xfrm>
              <a:off x="4823426" y="2935911"/>
              <a:ext cx="3902099" cy="1843317"/>
            </a:xfrm>
            <a:prstGeom prst="roundRect">
              <a:avLst/>
            </a:prstGeom>
            <a:solidFill>
              <a:srgbClr val="57A7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Passenger </a:t>
              </a:r>
              <a:r>
                <a:rPr lang="en-US" sz="2000" b="1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lang="en-US" sz="2000" b="1" i="1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08CF07F-3C72-6A11-3B63-9AF841558DEE}"/>
                </a:ext>
              </a:extLst>
            </p:cNvPr>
            <p:cNvSpPr/>
            <p:nvPr/>
          </p:nvSpPr>
          <p:spPr>
            <a:xfrm>
              <a:off x="6081513" y="4159260"/>
              <a:ext cx="2470842" cy="38329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UpdateScheduleDists</a:t>
              </a:r>
              <a:endPara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973E278-4F7F-C7A6-CF04-A0A445C6470E}"/>
                </a:ext>
              </a:extLst>
            </p:cNvPr>
            <p:cNvSpPr/>
            <p:nvPr/>
          </p:nvSpPr>
          <p:spPr>
            <a:xfrm>
              <a:off x="9770761" y="3954700"/>
              <a:ext cx="1563257" cy="778755"/>
            </a:xfrm>
            <a:prstGeom prst="rect">
              <a:avLst/>
            </a:pr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Neighboring Passengers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DAB7F6F5-867B-BA73-CC26-7E7A6D5C03C6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>
              <a:off x="6778635" y="3916597"/>
              <a:ext cx="0" cy="217671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Arrow: Left 7">
              <a:extLst>
                <a:ext uri="{FF2B5EF4-FFF2-40B4-BE49-F238E27FC236}">
                  <a16:creationId xmlns:a16="http://schemas.microsoft.com/office/drawing/2014/main" id="{A19022F3-94BC-2BEE-F1A1-0A728B72E79B}"/>
                </a:ext>
              </a:extLst>
            </p:cNvPr>
            <p:cNvSpPr/>
            <p:nvPr/>
          </p:nvSpPr>
          <p:spPr>
            <a:xfrm>
              <a:off x="3859136" y="3965843"/>
              <a:ext cx="853634" cy="777616"/>
            </a:xfrm>
            <a:prstGeom prst="leftArrow">
              <a:avLst>
                <a:gd name="adj1" fmla="val 62008"/>
                <a:gd name="adj2" fmla="val 31238"/>
              </a:avLst>
            </a:prstGeom>
            <a:solidFill>
              <a:srgbClr val="92C6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Task Data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071CC72-B091-AB15-7EB0-FE64B52B65FC}"/>
                </a:ext>
              </a:extLst>
            </p:cNvPr>
            <p:cNvCxnSpPr>
              <a:cxnSpLocks/>
              <a:stCxn id="20" idx="2"/>
            </p:cNvCxnSpPr>
            <p:nvPr/>
          </p:nvCxnSpPr>
          <p:spPr>
            <a:xfrm>
              <a:off x="8187235" y="3812513"/>
              <a:ext cx="0" cy="321755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D5BACCE-98B6-7A9E-8A1A-46FFBA130104}"/>
                </a:ext>
              </a:extLst>
            </p:cNvPr>
            <p:cNvGrpSpPr/>
            <p:nvPr/>
          </p:nvGrpSpPr>
          <p:grpSpPr>
            <a:xfrm>
              <a:off x="896349" y="2967711"/>
              <a:ext cx="2891792" cy="1764605"/>
              <a:chOff x="549818" y="2279835"/>
              <a:chExt cx="2891792" cy="2701772"/>
            </a:xfrm>
          </p:grpSpPr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0549CDF1-5EE4-9046-3EC3-DFA06D07093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08190" y="2942122"/>
                <a:ext cx="580297" cy="490097"/>
              </a:xfrm>
              <a:prstGeom prst="straightConnector1">
                <a:avLst/>
              </a:prstGeom>
              <a:ln w="38100">
                <a:solidFill>
                  <a:srgbClr val="8DE5A1"/>
                </a:solidFill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FF5EF7D8-7F65-7ADB-3999-9E69AA5EE993}"/>
                  </a:ext>
                </a:extLst>
              </p:cNvPr>
              <p:cNvCxnSpPr>
                <a:cxnSpLocks/>
                <a:stCxn id="14" idx="0"/>
              </p:cNvCxnSpPr>
              <p:nvPr/>
            </p:nvCxnSpPr>
            <p:spPr>
              <a:xfrm flipH="1" flipV="1">
                <a:off x="1415417" y="2938903"/>
                <a:ext cx="580297" cy="490098"/>
              </a:xfrm>
              <a:prstGeom prst="straightConnector1">
                <a:avLst/>
              </a:prstGeom>
              <a:ln w="38100">
                <a:solidFill>
                  <a:srgbClr val="FFB482"/>
                </a:solidFill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6C851D5A-E69F-7AB4-AE9D-4BF8B10A6894}"/>
                  </a:ext>
                </a:extLst>
              </p:cNvPr>
              <p:cNvCxnSpPr>
                <a:cxnSpLocks/>
                <a:stCxn id="14" idx="0"/>
                <a:endCxn id="17" idx="2"/>
              </p:cNvCxnSpPr>
              <p:nvPr/>
            </p:nvCxnSpPr>
            <p:spPr>
              <a:xfrm flipH="1" flipV="1">
                <a:off x="1993341" y="2967779"/>
                <a:ext cx="2373" cy="461221"/>
              </a:xfrm>
              <a:prstGeom prst="straightConnector1">
                <a:avLst/>
              </a:prstGeom>
              <a:ln w="38100">
                <a:solidFill>
                  <a:srgbClr val="92C6FF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D66AD34-BA45-8B89-B4CA-DB0B85E19271}"/>
                  </a:ext>
                </a:extLst>
              </p:cNvPr>
              <p:cNvSpPr/>
              <p:nvPr/>
            </p:nvSpPr>
            <p:spPr>
              <a:xfrm>
                <a:off x="549818" y="3429000"/>
                <a:ext cx="2891792" cy="1552607"/>
              </a:xfrm>
              <a:prstGeom prst="rect">
                <a:avLst/>
              </a:prstGeom>
              <a:solidFill>
                <a:srgbClr val="FF9F9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Mothership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06F7461B-01A9-EC29-8541-4E0997E2A7DB}"/>
                  </a:ext>
                </a:extLst>
              </p:cNvPr>
              <p:cNvSpPr/>
              <p:nvPr/>
            </p:nvSpPr>
            <p:spPr>
              <a:xfrm>
                <a:off x="756693" y="4007842"/>
                <a:ext cx="2469677" cy="836555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STOP &amp; SOP Solver</a:t>
                </a:r>
              </a:p>
              <a:p>
                <a:pPr algn="ctr"/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(Sim-BRVNS)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6" name="Rectangle: Rounded Corners 15">
                    <a:extLst>
                      <a:ext uri="{FF2B5EF4-FFF2-40B4-BE49-F238E27FC236}">
                        <a16:creationId xmlns:a16="http://schemas.microsoft.com/office/drawing/2014/main" id="{741F8938-7B91-163F-87B1-B6D025717DDA}"/>
                      </a:ext>
                    </a:extLst>
                  </p:cNvPr>
                  <p:cNvSpPr/>
                  <p:nvPr/>
                </p:nvSpPr>
                <p:spPr>
                  <a:xfrm>
                    <a:off x="2552959" y="2279835"/>
                    <a:ext cx="791948" cy="687944"/>
                  </a:xfrm>
                  <a:prstGeom prst="roundRect">
                    <a:avLst/>
                  </a:prstGeom>
                  <a:solidFill>
                    <a:srgbClr val="8DE5A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5" name="Rectangle: Rounded Corners 4">
                    <a:extLst>
                      <a:ext uri="{FF2B5EF4-FFF2-40B4-BE49-F238E27FC236}">
                        <a16:creationId xmlns:a16="http://schemas.microsoft.com/office/drawing/2014/main" id="{379355D3-D39A-BD9F-27EB-65247C8E302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552959" y="2279835"/>
                    <a:ext cx="791948" cy="687944"/>
                  </a:xfrm>
                  <a:prstGeom prst="round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7" name="Rectangle: Rounded Corners 16">
                    <a:extLst>
                      <a:ext uri="{FF2B5EF4-FFF2-40B4-BE49-F238E27FC236}">
                        <a16:creationId xmlns:a16="http://schemas.microsoft.com/office/drawing/2014/main" id="{0E968B7F-10FF-3A2F-B604-1C2662B425E7}"/>
                      </a:ext>
                    </a:extLst>
                  </p:cNvPr>
                  <p:cNvSpPr/>
                  <p:nvPr/>
                </p:nvSpPr>
                <p:spPr>
                  <a:xfrm>
                    <a:off x="1597367" y="2279835"/>
                    <a:ext cx="791948" cy="687944"/>
                  </a:xfrm>
                  <a:prstGeom prst="roundRect">
                    <a:avLst/>
                  </a:prstGeom>
                  <a:solidFill>
                    <a:srgbClr val="92C6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6" name="Rectangle: Rounded Corners 5">
                    <a:extLst>
                      <a:ext uri="{FF2B5EF4-FFF2-40B4-BE49-F238E27FC236}">
                        <a16:creationId xmlns:a16="http://schemas.microsoft.com/office/drawing/2014/main" id="{5E4568FD-7C5F-98E0-3C9E-B629CF77EA1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597367" y="2279835"/>
                    <a:ext cx="791948" cy="687944"/>
                  </a:xfrm>
                  <a:prstGeom prst="round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8" name="Rectangle: Rounded Corners 17">
                    <a:extLst>
                      <a:ext uri="{FF2B5EF4-FFF2-40B4-BE49-F238E27FC236}">
                        <a16:creationId xmlns:a16="http://schemas.microsoft.com/office/drawing/2014/main" id="{F30AFF9A-BBA3-D4B2-BED5-635CE26C6BF6}"/>
                      </a:ext>
                    </a:extLst>
                  </p:cNvPr>
                  <p:cNvSpPr/>
                  <p:nvPr/>
                </p:nvSpPr>
                <p:spPr>
                  <a:xfrm>
                    <a:off x="647776" y="2279835"/>
                    <a:ext cx="791948" cy="687944"/>
                  </a:xfrm>
                  <a:prstGeom prst="roundRect">
                    <a:avLst/>
                  </a:prstGeom>
                  <a:solidFill>
                    <a:srgbClr val="FFB48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10" name="Rectangle: Rounded Corners 9">
                    <a:extLst>
                      <a:ext uri="{FF2B5EF4-FFF2-40B4-BE49-F238E27FC236}">
                        <a16:creationId xmlns:a16="http://schemas.microsoft.com/office/drawing/2014/main" id="{4DC7A4C5-95C1-0CB8-0AE4-56F45D437D3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7776" y="2279835"/>
                    <a:ext cx="791948" cy="687944"/>
                  </a:xfrm>
                  <a:prstGeom prst="round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BD2F9C8F-E16C-8E13-445E-999F4D619C07}"/>
                    </a:ext>
                  </a:extLst>
                </p:cNvPr>
                <p:cNvSpPr/>
                <p:nvPr/>
              </p:nvSpPr>
              <p:spPr>
                <a:xfrm>
                  <a:off x="4988418" y="3370219"/>
                  <a:ext cx="791948" cy="449316"/>
                </a:xfrm>
                <a:prstGeom prst="roundRect">
                  <a:avLst/>
                </a:prstGeom>
                <a:solidFill>
                  <a:srgbClr val="92C6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BD2F9C8F-E16C-8E13-445E-999F4D619C0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88418" y="3370219"/>
                  <a:ext cx="791948" cy="449316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15A7F8B8-551E-F710-5980-AEEA2581106A}"/>
                    </a:ext>
                  </a:extLst>
                </p:cNvPr>
                <p:cNvSpPr/>
                <p:nvPr/>
              </p:nvSpPr>
              <p:spPr>
                <a:xfrm>
                  <a:off x="7791261" y="3363197"/>
                  <a:ext cx="791948" cy="449316"/>
                </a:xfrm>
                <a:prstGeom prst="roundRect">
                  <a:avLst/>
                </a:prstGeom>
                <a:solidFill>
                  <a:srgbClr val="CFCFC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15A7F8B8-551E-F710-5980-AEEA2581106A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91261" y="3363197"/>
                  <a:ext cx="791948" cy="449316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1B3DC3E-95B8-94BB-EF71-74A41D1C2426}"/>
                </a:ext>
              </a:extLst>
            </p:cNvPr>
            <p:cNvSpPr/>
            <p:nvPr/>
          </p:nvSpPr>
          <p:spPr>
            <a:xfrm>
              <a:off x="5913300" y="3370219"/>
              <a:ext cx="1730670" cy="54637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SOP Solver</a:t>
              </a:r>
            </a:p>
            <a:p>
              <a:pPr algn="ctr"/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(MCTS)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Rectangle: Rounded Corners 21">
                  <a:extLst>
                    <a:ext uri="{FF2B5EF4-FFF2-40B4-BE49-F238E27FC236}">
                      <a16:creationId xmlns:a16="http://schemas.microsoft.com/office/drawing/2014/main" id="{F8898F4E-A2CD-2C7B-20C8-3E61DD4643B6}"/>
                    </a:ext>
                  </a:extLst>
                </p:cNvPr>
                <p:cNvSpPr/>
                <p:nvPr/>
              </p:nvSpPr>
              <p:spPr>
                <a:xfrm>
                  <a:off x="6382661" y="4934978"/>
                  <a:ext cx="791948" cy="449316"/>
                </a:xfrm>
                <a:prstGeom prst="roundRect">
                  <a:avLst/>
                </a:prstGeom>
                <a:solidFill>
                  <a:srgbClr val="92C6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22" name="Rectangle: Rounded Corners 21">
                  <a:extLst>
                    <a:ext uri="{FF2B5EF4-FFF2-40B4-BE49-F238E27FC236}">
                      <a16:creationId xmlns:a16="http://schemas.microsoft.com/office/drawing/2014/main" id="{F8898F4E-A2CD-2C7B-20C8-3E61DD4643B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82661" y="4934978"/>
                  <a:ext cx="791948" cy="449316"/>
                </a:xfrm>
                <a:prstGeom prst="roundRect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5DB15F9D-05AB-1E4E-85FF-E1E2F324B899}"/>
                </a:ext>
              </a:extLst>
            </p:cNvPr>
            <p:cNvCxnSpPr>
              <a:cxnSpLocks/>
              <a:endCxn id="22" idx="0"/>
            </p:cNvCxnSpPr>
            <p:nvPr/>
          </p:nvCxnSpPr>
          <p:spPr>
            <a:xfrm>
              <a:off x="6778635" y="4555658"/>
              <a:ext cx="0" cy="37932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Arrow: U-Turn 23">
              <a:extLst>
                <a:ext uri="{FF2B5EF4-FFF2-40B4-BE49-F238E27FC236}">
                  <a16:creationId xmlns:a16="http://schemas.microsoft.com/office/drawing/2014/main" id="{F626C264-0BD4-7D6B-CA77-DCC95315B312}"/>
                </a:ext>
              </a:extLst>
            </p:cNvPr>
            <p:cNvSpPr/>
            <p:nvPr/>
          </p:nvSpPr>
          <p:spPr>
            <a:xfrm>
              <a:off x="2299114" y="2579492"/>
              <a:ext cx="3154989" cy="336077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70597"/>
                <a:gd name="adj5" fmla="val 100000"/>
              </a:avLst>
            </a:pr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CB74A29E-B725-5B43-6D53-628F2D5FFF2E}"/>
                </a:ext>
              </a:extLst>
            </p:cNvPr>
            <p:cNvCxnSpPr>
              <a:cxnSpLocks/>
              <a:stCxn id="19" idx="2"/>
              <a:endCxn id="22" idx="0"/>
            </p:cNvCxnSpPr>
            <p:nvPr/>
          </p:nvCxnSpPr>
          <p:spPr>
            <a:xfrm rot="16200000" flipH="1">
              <a:off x="5523792" y="3680134"/>
              <a:ext cx="1115443" cy="1394243"/>
            </a:xfrm>
            <a:prstGeom prst="bentConnector3">
              <a:avLst>
                <a:gd name="adj1" fmla="val 72771"/>
              </a:avLst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Arrow: Left 25">
              <a:extLst>
                <a:ext uri="{FF2B5EF4-FFF2-40B4-BE49-F238E27FC236}">
                  <a16:creationId xmlns:a16="http://schemas.microsoft.com/office/drawing/2014/main" id="{89C4CDC0-0C1E-62CD-B06A-A79608703698}"/>
                </a:ext>
              </a:extLst>
            </p:cNvPr>
            <p:cNvSpPr/>
            <p:nvPr/>
          </p:nvSpPr>
          <p:spPr>
            <a:xfrm flipH="1">
              <a:off x="8840342" y="4001613"/>
              <a:ext cx="853634" cy="777616"/>
            </a:xfrm>
            <a:prstGeom prst="leftArrow">
              <a:avLst>
                <a:gd name="adj1" fmla="val 62008"/>
                <a:gd name="adj2" fmla="val 31238"/>
              </a:avLst>
            </a:prstGeom>
            <a:solidFill>
              <a:srgbClr val="92C6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Task Data</a:t>
              </a: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A10C188E-3264-F211-357D-C46A77E06386}"/>
                </a:ext>
              </a:extLst>
            </p:cNvPr>
            <p:cNvSpPr/>
            <p:nvPr/>
          </p:nvSpPr>
          <p:spPr>
            <a:xfrm flipH="1" flipV="1">
              <a:off x="2210644" y="4855731"/>
              <a:ext cx="4079870" cy="336077"/>
            </a:xfrm>
            <a:custGeom>
              <a:avLst/>
              <a:gdLst>
                <a:gd name="connsiteX0" fmla="*/ 3995851 w 4079870"/>
                <a:gd name="connsiteY0" fmla="*/ 336077 h 336077"/>
                <a:gd name="connsiteX1" fmla="*/ 3911832 w 4079870"/>
                <a:gd name="connsiteY1" fmla="*/ 252058 h 336077"/>
                <a:gd name="connsiteX2" fmla="*/ 3953841 w 4079870"/>
                <a:gd name="connsiteY2" fmla="*/ 252058 h 336077"/>
                <a:gd name="connsiteX3" fmla="*/ 3953841 w 4079870"/>
                <a:gd name="connsiteY3" fmla="*/ 237260 h 336077"/>
                <a:gd name="connsiteX4" fmla="*/ 3800600 w 4079870"/>
                <a:gd name="connsiteY4" fmla="*/ 84019 h 336077"/>
                <a:gd name="connsiteX5" fmla="*/ 0 w 4079870"/>
                <a:gd name="connsiteY5" fmla="*/ 84019 h 336077"/>
                <a:gd name="connsiteX6" fmla="*/ 0 w 4079870"/>
                <a:gd name="connsiteY6" fmla="*/ 0 h 336077"/>
                <a:gd name="connsiteX7" fmla="*/ 3800600 w 4079870"/>
                <a:gd name="connsiteY7" fmla="*/ 0 h 336077"/>
                <a:gd name="connsiteX8" fmla="*/ 4037860 w 4079870"/>
                <a:gd name="connsiteY8" fmla="*/ 237260 h 336077"/>
                <a:gd name="connsiteX9" fmla="*/ 4037860 w 4079870"/>
                <a:gd name="connsiteY9" fmla="*/ 252058 h 336077"/>
                <a:gd name="connsiteX10" fmla="*/ 4079870 w 4079870"/>
                <a:gd name="connsiteY10" fmla="*/ 252058 h 33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79870" h="336077">
                  <a:moveTo>
                    <a:pt x="3995851" y="336077"/>
                  </a:moveTo>
                  <a:lnTo>
                    <a:pt x="3911832" y="252058"/>
                  </a:lnTo>
                  <a:lnTo>
                    <a:pt x="3953841" y="252058"/>
                  </a:lnTo>
                  <a:lnTo>
                    <a:pt x="3953841" y="237260"/>
                  </a:lnTo>
                  <a:cubicBezTo>
                    <a:pt x="3953841" y="152627"/>
                    <a:pt x="3885233" y="84019"/>
                    <a:pt x="3800600" y="84019"/>
                  </a:cubicBezTo>
                  <a:lnTo>
                    <a:pt x="0" y="84019"/>
                  </a:lnTo>
                  <a:lnTo>
                    <a:pt x="0" y="0"/>
                  </a:lnTo>
                  <a:lnTo>
                    <a:pt x="3800600" y="0"/>
                  </a:lnTo>
                  <a:cubicBezTo>
                    <a:pt x="3931635" y="0"/>
                    <a:pt x="4037860" y="106225"/>
                    <a:pt x="4037860" y="237260"/>
                  </a:cubicBezTo>
                  <a:lnTo>
                    <a:pt x="4037860" y="252058"/>
                  </a:lnTo>
                  <a:lnTo>
                    <a:pt x="4079870" y="252058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C3A95A0-6EB2-C71F-5D5D-F77BA2A0C4B7}"/>
                </a:ext>
              </a:extLst>
            </p:cNvPr>
            <p:cNvSpPr/>
            <p:nvPr/>
          </p:nvSpPr>
          <p:spPr>
            <a:xfrm flipV="1">
              <a:off x="7265444" y="4854822"/>
              <a:ext cx="3441622" cy="336077"/>
            </a:xfrm>
            <a:custGeom>
              <a:avLst/>
              <a:gdLst>
                <a:gd name="connsiteX0" fmla="*/ 3357603 w 3441622"/>
                <a:gd name="connsiteY0" fmla="*/ 336077 h 336077"/>
                <a:gd name="connsiteX1" fmla="*/ 3441622 w 3441622"/>
                <a:gd name="connsiteY1" fmla="*/ 252058 h 336077"/>
                <a:gd name="connsiteX2" fmla="*/ 3399612 w 3441622"/>
                <a:gd name="connsiteY2" fmla="*/ 252058 h 336077"/>
                <a:gd name="connsiteX3" fmla="*/ 3399612 w 3441622"/>
                <a:gd name="connsiteY3" fmla="*/ 237260 h 336077"/>
                <a:gd name="connsiteX4" fmla="*/ 3162352 w 3441622"/>
                <a:gd name="connsiteY4" fmla="*/ 0 h 336077"/>
                <a:gd name="connsiteX5" fmla="*/ 0 w 3441622"/>
                <a:gd name="connsiteY5" fmla="*/ 0 h 336077"/>
                <a:gd name="connsiteX6" fmla="*/ 0 w 3441622"/>
                <a:gd name="connsiteY6" fmla="*/ 84019 h 336077"/>
                <a:gd name="connsiteX7" fmla="*/ 3162352 w 3441622"/>
                <a:gd name="connsiteY7" fmla="*/ 84019 h 336077"/>
                <a:gd name="connsiteX8" fmla="*/ 3315593 w 3441622"/>
                <a:gd name="connsiteY8" fmla="*/ 237260 h 336077"/>
                <a:gd name="connsiteX9" fmla="*/ 3315593 w 3441622"/>
                <a:gd name="connsiteY9" fmla="*/ 252058 h 336077"/>
                <a:gd name="connsiteX10" fmla="*/ 3273584 w 3441622"/>
                <a:gd name="connsiteY10" fmla="*/ 252058 h 33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41622" h="336077">
                  <a:moveTo>
                    <a:pt x="3357603" y="336077"/>
                  </a:moveTo>
                  <a:lnTo>
                    <a:pt x="3441622" y="252058"/>
                  </a:lnTo>
                  <a:lnTo>
                    <a:pt x="3399612" y="252058"/>
                  </a:lnTo>
                  <a:lnTo>
                    <a:pt x="3399612" y="237260"/>
                  </a:lnTo>
                  <a:cubicBezTo>
                    <a:pt x="3399612" y="106225"/>
                    <a:pt x="3293387" y="0"/>
                    <a:pt x="3162352" y="0"/>
                  </a:cubicBezTo>
                  <a:lnTo>
                    <a:pt x="0" y="0"/>
                  </a:lnTo>
                  <a:lnTo>
                    <a:pt x="0" y="84019"/>
                  </a:lnTo>
                  <a:lnTo>
                    <a:pt x="3162352" y="84019"/>
                  </a:lnTo>
                  <a:cubicBezTo>
                    <a:pt x="3246985" y="84019"/>
                    <a:pt x="3315593" y="152627"/>
                    <a:pt x="3315593" y="237260"/>
                  </a:cubicBezTo>
                  <a:lnTo>
                    <a:pt x="3315593" y="252058"/>
                  </a:lnTo>
                  <a:lnTo>
                    <a:pt x="3273584" y="252058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DC737CA-9EAF-6354-6264-9B09005C520F}"/>
                </a:ext>
              </a:extLst>
            </p:cNvPr>
            <p:cNvSpPr/>
            <p:nvPr/>
          </p:nvSpPr>
          <p:spPr>
            <a:xfrm>
              <a:off x="3779089" y="314948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48139D9E-CCAE-B790-8D06-1F545F92B38E}"/>
                </a:ext>
              </a:extLst>
            </p:cNvPr>
            <p:cNvSpPr/>
            <p:nvPr/>
          </p:nvSpPr>
          <p:spPr>
            <a:xfrm>
              <a:off x="3940512" y="314948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C7CA948-2B4B-6D46-A99A-01D3B0E95597}"/>
                </a:ext>
              </a:extLst>
            </p:cNvPr>
            <p:cNvSpPr/>
            <p:nvPr/>
          </p:nvSpPr>
          <p:spPr>
            <a:xfrm>
              <a:off x="4101935" y="314948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DEE6C46-FCD0-3A53-DEF7-D2A0BAAB94FA}"/>
                </a:ext>
              </a:extLst>
            </p:cNvPr>
            <p:cNvSpPr/>
            <p:nvPr/>
          </p:nvSpPr>
          <p:spPr>
            <a:xfrm>
              <a:off x="490099" y="315134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D16F9249-F0A9-AEF6-0386-2F8AF7EA9347}"/>
                </a:ext>
              </a:extLst>
            </p:cNvPr>
            <p:cNvSpPr/>
            <p:nvPr/>
          </p:nvSpPr>
          <p:spPr>
            <a:xfrm>
              <a:off x="651522" y="315134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D57F4C21-F2E4-A845-F6BF-43281A866C0C}"/>
                </a:ext>
              </a:extLst>
            </p:cNvPr>
            <p:cNvSpPr/>
            <p:nvPr/>
          </p:nvSpPr>
          <p:spPr>
            <a:xfrm>
              <a:off x="812945" y="315134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618957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5520">
        <p159:morph option="byObject"/>
      </p:transition>
    </mc:Choice>
    <mc:Fallback>
      <p:transition spd="slow" advTm="552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72FF498D-5E72-334C-50BD-186EC30C8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1E96093-88B4-AC0E-A908-E888AC52D79D}"/>
              </a:ext>
            </a:extLst>
          </p:cNvPr>
          <p:cNvSpPr/>
          <p:nvPr/>
        </p:nvSpPr>
        <p:spPr>
          <a:xfrm>
            <a:off x="1754374" y="577218"/>
            <a:ext cx="8683249" cy="12515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With this hybrid framework, Passengers with strong connections to the Mothership are equipped to operate using well-informed centrally-developed tours while Passengers with strong connections to neighboring Passengers solve tours as a distributed system.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10261B3-060E-0919-23BE-4C3A654DACBC}"/>
              </a:ext>
            </a:extLst>
          </p:cNvPr>
          <p:cNvGrpSpPr/>
          <p:nvPr/>
        </p:nvGrpSpPr>
        <p:grpSpPr>
          <a:xfrm>
            <a:off x="674040" y="2287682"/>
            <a:ext cx="10843919" cy="2804802"/>
            <a:chOff x="490099" y="2579492"/>
            <a:chExt cx="10843919" cy="2804802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8A1D80B6-F7E7-3E9E-DD95-F4CE2EA54261}"/>
                </a:ext>
              </a:extLst>
            </p:cNvPr>
            <p:cNvSpPr/>
            <p:nvPr/>
          </p:nvSpPr>
          <p:spPr>
            <a:xfrm>
              <a:off x="4823426" y="2935911"/>
              <a:ext cx="3902099" cy="1843317"/>
            </a:xfrm>
            <a:prstGeom prst="roundRect">
              <a:avLst/>
            </a:prstGeom>
            <a:solidFill>
              <a:srgbClr val="57A7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Passenger </a:t>
              </a:r>
              <a:r>
                <a:rPr lang="en-US" sz="2000" b="1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lang="en-US" sz="2000" b="1" i="1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D115E012-67AD-9A2A-FC1B-BBAB4BFB45B0}"/>
                </a:ext>
              </a:extLst>
            </p:cNvPr>
            <p:cNvSpPr/>
            <p:nvPr/>
          </p:nvSpPr>
          <p:spPr>
            <a:xfrm>
              <a:off x="6081513" y="4159260"/>
              <a:ext cx="2470842" cy="38329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UpdateScheduleDists</a:t>
              </a:r>
              <a:endPara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33613D8-3F4A-B5B8-9140-2ED94B37472F}"/>
                </a:ext>
              </a:extLst>
            </p:cNvPr>
            <p:cNvSpPr/>
            <p:nvPr/>
          </p:nvSpPr>
          <p:spPr>
            <a:xfrm>
              <a:off x="9770761" y="3954700"/>
              <a:ext cx="1563257" cy="778755"/>
            </a:xfrm>
            <a:prstGeom prst="rect">
              <a:avLst/>
            </a:pr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Neighboring Passengers</a:t>
              </a: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A8352FCB-C1D6-6C81-D6B4-50A268620B17}"/>
                </a:ext>
              </a:extLst>
            </p:cNvPr>
            <p:cNvCxnSpPr>
              <a:cxnSpLocks/>
              <a:stCxn id="47" idx="2"/>
            </p:cNvCxnSpPr>
            <p:nvPr/>
          </p:nvCxnSpPr>
          <p:spPr>
            <a:xfrm>
              <a:off x="6778635" y="3916597"/>
              <a:ext cx="0" cy="217671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Arrow: Left 41">
              <a:extLst>
                <a:ext uri="{FF2B5EF4-FFF2-40B4-BE49-F238E27FC236}">
                  <a16:creationId xmlns:a16="http://schemas.microsoft.com/office/drawing/2014/main" id="{32460E85-6F07-EC10-D489-9B8134711C49}"/>
                </a:ext>
              </a:extLst>
            </p:cNvPr>
            <p:cNvSpPr/>
            <p:nvPr/>
          </p:nvSpPr>
          <p:spPr>
            <a:xfrm>
              <a:off x="3859136" y="3965843"/>
              <a:ext cx="853634" cy="777616"/>
            </a:xfrm>
            <a:prstGeom prst="leftArrow">
              <a:avLst>
                <a:gd name="adj1" fmla="val 62008"/>
                <a:gd name="adj2" fmla="val 31238"/>
              </a:avLst>
            </a:prstGeom>
            <a:solidFill>
              <a:srgbClr val="92C6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Task Data</a:t>
              </a: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B90E7CEE-B7D5-0F75-EC75-0E778DD6C3BB}"/>
                </a:ext>
              </a:extLst>
            </p:cNvPr>
            <p:cNvCxnSpPr>
              <a:cxnSpLocks/>
              <a:stCxn id="46" idx="2"/>
            </p:cNvCxnSpPr>
            <p:nvPr/>
          </p:nvCxnSpPr>
          <p:spPr>
            <a:xfrm>
              <a:off x="8187235" y="3812513"/>
              <a:ext cx="0" cy="321755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5E0DC2A5-4803-ACCD-6979-EAE17DFDECA1}"/>
                </a:ext>
              </a:extLst>
            </p:cNvPr>
            <p:cNvGrpSpPr/>
            <p:nvPr/>
          </p:nvGrpSpPr>
          <p:grpSpPr>
            <a:xfrm>
              <a:off x="896349" y="2967711"/>
              <a:ext cx="2891792" cy="1764605"/>
              <a:chOff x="549818" y="2279835"/>
              <a:chExt cx="2891792" cy="2701772"/>
            </a:xfrm>
          </p:grpSpPr>
          <p:cxnSp>
            <p:nvCxnSpPr>
              <p:cNvPr id="61" name="Straight Arrow Connector 60">
                <a:extLst>
                  <a:ext uri="{FF2B5EF4-FFF2-40B4-BE49-F238E27FC236}">
                    <a16:creationId xmlns:a16="http://schemas.microsoft.com/office/drawing/2014/main" id="{42CFCE26-87D4-EC20-DC3C-DD8366D9833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08190" y="2942122"/>
                <a:ext cx="580297" cy="490097"/>
              </a:xfrm>
              <a:prstGeom prst="straightConnector1">
                <a:avLst/>
              </a:prstGeom>
              <a:ln w="38100">
                <a:solidFill>
                  <a:srgbClr val="8DE5A1"/>
                </a:solidFill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2" name="Straight Arrow Connector 61">
                <a:extLst>
                  <a:ext uri="{FF2B5EF4-FFF2-40B4-BE49-F238E27FC236}">
                    <a16:creationId xmlns:a16="http://schemas.microsoft.com/office/drawing/2014/main" id="{FAA8EB71-31AA-A475-AF67-B981C7E9561C}"/>
                  </a:ext>
                </a:extLst>
              </p:cNvPr>
              <p:cNvCxnSpPr>
                <a:cxnSpLocks/>
                <a:stCxn id="64" idx="0"/>
              </p:cNvCxnSpPr>
              <p:nvPr/>
            </p:nvCxnSpPr>
            <p:spPr>
              <a:xfrm flipH="1" flipV="1">
                <a:off x="1415417" y="2938903"/>
                <a:ext cx="580297" cy="490098"/>
              </a:xfrm>
              <a:prstGeom prst="straightConnector1">
                <a:avLst/>
              </a:prstGeom>
              <a:ln w="38100">
                <a:solidFill>
                  <a:srgbClr val="FFB482"/>
                </a:solidFill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EF775E7B-3186-E5F4-B3B9-3A83C4EA3023}"/>
                  </a:ext>
                </a:extLst>
              </p:cNvPr>
              <p:cNvCxnSpPr>
                <a:cxnSpLocks/>
                <a:stCxn id="64" idx="0"/>
                <a:endCxn id="67" idx="2"/>
              </p:cNvCxnSpPr>
              <p:nvPr/>
            </p:nvCxnSpPr>
            <p:spPr>
              <a:xfrm flipH="1" flipV="1">
                <a:off x="1993341" y="2967779"/>
                <a:ext cx="2373" cy="461221"/>
              </a:xfrm>
              <a:prstGeom prst="straightConnector1">
                <a:avLst/>
              </a:prstGeom>
              <a:ln w="38100">
                <a:solidFill>
                  <a:srgbClr val="92C6FF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CC82E70E-D8CB-9A48-B21F-2A322FCAC521}"/>
                  </a:ext>
                </a:extLst>
              </p:cNvPr>
              <p:cNvSpPr/>
              <p:nvPr/>
            </p:nvSpPr>
            <p:spPr>
              <a:xfrm>
                <a:off x="549818" y="3429000"/>
                <a:ext cx="2891792" cy="1552607"/>
              </a:xfrm>
              <a:prstGeom prst="rect">
                <a:avLst/>
              </a:prstGeom>
              <a:solidFill>
                <a:srgbClr val="FF9F9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Mothership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31F88CBC-37D5-76A1-BB77-8C4A342D5AF9}"/>
                  </a:ext>
                </a:extLst>
              </p:cNvPr>
              <p:cNvSpPr/>
              <p:nvPr/>
            </p:nvSpPr>
            <p:spPr>
              <a:xfrm>
                <a:off x="756693" y="4007842"/>
                <a:ext cx="2469677" cy="836555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STOP &amp; SOP Solver</a:t>
                </a:r>
              </a:p>
              <a:p>
                <a:pPr algn="ctr"/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(Sim-BRVNS)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6" name="Rectangle: Rounded Corners 65">
                    <a:extLst>
                      <a:ext uri="{FF2B5EF4-FFF2-40B4-BE49-F238E27FC236}">
                        <a16:creationId xmlns:a16="http://schemas.microsoft.com/office/drawing/2014/main" id="{582068E5-70EA-C1AF-3464-88B3C49EE651}"/>
                      </a:ext>
                    </a:extLst>
                  </p:cNvPr>
                  <p:cNvSpPr/>
                  <p:nvPr/>
                </p:nvSpPr>
                <p:spPr>
                  <a:xfrm>
                    <a:off x="2552959" y="2279835"/>
                    <a:ext cx="791948" cy="687944"/>
                  </a:xfrm>
                  <a:prstGeom prst="roundRect">
                    <a:avLst/>
                  </a:prstGeom>
                  <a:solidFill>
                    <a:srgbClr val="8DE5A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5" name="Rectangle: Rounded Corners 4">
                    <a:extLst>
                      <a:ext uri="{FF2B5EF4-FFF2-40B4-BE49-F238E27FC236}">
                        <a16:creationId xmlns:a16="http://schemas.microsoft.com/office/drawing/2014/main" id="{379355D3-D39A-BD9F-27EB-65247C8E302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552959" y="2279835"/>
                    <a:ext cx="791948" cy="687944"/>
                  </a:xfrm>
                  <a:prstGeom prst="round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7" name="Rectangle: Rounded Corners 66">
                    <a:extLst>
                      <a:ext uri="{FF2B5EF4-FFF2-40B4-BE49-F238E27FC236}">
                        <a16:creationId xmlns:a16="http://schemas.microsoft.com/office/drawing/2014/main" id="{372BFBAB-3F32-D329-7884-3084E9D505CB}"/>
                      </a:ext>
                    </a:extLst>
                  </p:cNvPr>
                  <p:cNvSpPr/>
                  <p:nvPr/>
                </p:nvSpPr>
                <p:spPr>
                  <a:xfrm>
                    <a:off x="1597367" y="2279835"/>
                    <a:ext cx="791948" cy="687944"/>
                  </a:xfrm>
                  <a:prstGeom prst="roundRect">
                    <a:avLst/>
                  </a:prstGeom>
                  <a:solidFill>
                    <a:srgbClr val="92C6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6" name="Rectangle: Rounded Corners 5">
                    <a:extLst>
                      <a:ext uri="{FF2B5EF4-FFF2-40B4-BE49-F238E27FC236}">
                        <a16:creationId xmlns:a16="http://schemas.microsoft.com/office/drawing/2014/main" id="{5E4568FD-7C5F-98E0-3C9E-B629CF77EA1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597367" y="2279835"/>
                    <a:ext cx="791948" cy="687944"/>
                  </a:xfrm>
                  <a:prstGeom prst="round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8" name="Rectangle: Rounded Corners 67">
                    <a:extLst>
                      <a:ext uri="{FF2B5EF4-FFF2-40B4-BE49-F238E27FC236}">
                        <a16:creationId xmlns:a16="http://schemas.microsoft.com/office/drawing/2014/main" id="{B87B871E-C792-AC82-B9D5-F493F666CCAC}"/>
                      </a:ext>
                    </a:extLst>
                  </p:cNvPr>
                  <p:cNvSpPr/>
                  <p:nvPr/>
                </p:nvSpPr>
                <p:spPr>
                  <a:xfrm>
                    <a:off x="647776" y="2279835"/>
                    <a:ext cx="791948" cy="687944"/>
                  </a:xfrm>
                  <a:prstGeom prst="roundRect">
                    <a:avLst/>
                  </a:prstGeom>
                  <a:solidFill>
                    <a:srgbClr val="FFB48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10" name="Rectangle: Rounded Corners 9">
                    <a:extLst>
                      <a:ext uri="{FF2B5EF4-FFF2-40B4-BE49-F238E27FC236}">
                        <a16:creationId xmlns:a16="http://schemas.microsoft.com/office/drawing/2014/main" id="{4DC7A4C5-95C1-0CB8-0AE4-56F45D437D3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7776" y="2279835"/>
                    <a:ext cx="791948" cy="687944"/>
                  </a:xfrm>
                  <a:prstGeom prst="round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5" name="Rectangle: Rounded Corners 44">
                  <a:extLst>
                    <a:ext uri="{FF2B5EF4-FFF2-40B4-BE49-F238E27FC236}">
                      <a16:creationId xmlns:a16="http://schemas.microsoft.com/office/drawing/2014/main" id="{120B4266-2A24-7E20-D65A-95DA549EE447}"/>
                    </a:ext>
                  </a:extLst>
                </p:cNvPr>
                <p:cNvSpPr/>
                <p:nvPr/>
              </p:nvSpPr>
              <p:spPr>
                <a:xfrm>
                  <a:off x="4988418" y="3370219"/>
                  <a:ext cx="791948" cy="449316"/>
                </a:xfrm>
                <a:prstGeom prst="roundRect">
                  <a:avLst/>
                </a:prstGeom>
                <a:solidFill>
                  <a:srgbClr val="92C6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45" name="Rectangle: Rounded Corners 44">
                  <a:extLst>
                    <a:ext uri="{FF2B5EF4-FFF2-40B4-BE49-F238E27FC236}">
                      <a16:creationId xmlns:a16="http://schemas.microsoft.com/office/drawing/2014/main" id="{120B4266-2A24-7E20-D65A-95DA549EE447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88418" y="3370219"/>
                  <a:ext cx="791948" cy="449316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Rectangle: Rounded Corners 45">
                  <a:extLst>
                    <a:ext uri="{FF2B5EF4-FFF2-40B4-BE49-F238E27FC236}">
                      <a16:creationId xmlns:a16="http://schemas.microsoft.com/office/drawing/2014/main" id="{66617C65-A20E-703C-BAF7-49FA5193670E}"/>
                    </a:ext>
                  </a:extLst>
                </p:cNvPr>
                <p:cNvSpPr/>
                <p:nvPr/>
              </p:nvSpPr>
              <p:spPr>
                <a:xfrm>
                  <a:off x="7791261" y="3363197"/>
                  <a:ext cx="791948" cy="449316"/>
                </a:xfrm>
                <a:prstGeom prst="roundRect">
                  <a:avLst/>
                </a:prstGeom>
                <a:solidFill>
                  <a:srgbClr val="CFCFC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46" name="Rectangle: Rounded Corners 45">
                  <a:extLst>
                    <a:ext uri="{FF2B5EF4-FFF2-40B4-BE49-F238E27FC236}">
                      <a16:creationId xmlns:a16="http://schemas.microsoft.com/office/drawing/2014/main" id="{66617C65-A20E-703C-BAF7-49FA5193670E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91261" y="3363197"/>
                  <a:ext cx="791948" cy="449316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653E200-C396-7D63-457D-D8C30006A356}"/>
                </a:ext>
              </a:extLst>
            </p:cNvPr>
            <p:cNvSpPr/>
            <p:nvPr/>
          </p:nvSpPr>
          <p:spPr>
            <a:xfrm>
              <a:off x="5913300" y="3370219"/>
              <a:ext cx="1730670" cy="54637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SOP Solver</a:t>
              </a:r>
            </a:p>
            <a:p>
              <a:pPr algn="ctr"/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(MCTS)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Rectangle: Rounded Corners 47">
                  <a:extLst>
                    <a:ext uri="{FF2B5EF4-FFF2-40B4-BE49-F238E27FC236}">
                      <a16:creationId xmlns:a16="http://schemas.microsoft.com/office/drawing/2014/main" id="{1723DAB7-793C-107F-EA80-25737A2F34CF}"/>
                    </a:ext>
                  </a:extLst>
                </p:cNvPr>
                <p:cNvSpPr/>
                <p:nvPr/>
              </p:nvSpPr>
              <p:spPr>
                <a:xfrm>
                  <a:off x="6382661" y="4934978"/>
                  <a:ext cx="791948" cy="449316"/>
                </a:xfrm>
                <a:prstGeom prst="roundRect">
                  <a:avLst/>
                </a:prstGeom>
                <a:solidFill>
                  <a:srgbClr val="92C6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8" name="Rectangle: Rounded Corners 47">
                  <a:extLst>
                    <a:ext uri="{FF2B5EF4-FFF2-40B4-BE49-F238E27FC236}">
                      <a16:creationId xmlns:a16="http://schemas.microsoft.com/office/drawing/2014/main" id="{1723DAB7-793C-107F-EA80-25737A2F34C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82661" y="4934978"/>
                  <a:ext cx="791948" cy="449316"/>
                </a:xfrm>
                <a:prstGeom prst="roundRect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5B528404-7F91-05CF-82E9-F7ADBB191048}"/>
                </a:ext>
              </a:extLst>
            </p:cNvPr>
            <p:cNvCxnSpPr>
              <a:cxnSpLocks/>
              <a:endCxn id="48" idx="0"/>
            </p:cNvCxnSpPr>
            <p:nvPr/>
          </p:nvCxnSpPr>
          <p:spPr>
            <a:xfrm>
              <a:off x="6778635" y="4555658"/>
              <a:ext cx="0" cy="37932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Arrow: U-Turn 49">
              <a:extLst>
                <a:ext uri="{FF2B5EF4-FFF2-40B4-BE49-F238E27FC236}">
                  <a16:creationId xmlns:a16="http://schemas.microsoft.com/office/drawing/2014/main" id="{B4F16F6F-55C0-EB4F-1FB7-7CBD83BEC5EA}"/>
                </a:ext>
              </a:extLst>
            </p:cNvPr>
            <p:cNvSpPr/>
            <p:nvPr/>
          </p:nvSpPr>
          <p:spPr>
            <a:xfrm>
              <a:off x="2299114" y="2579492"/>
              <a:ext cx="3154989" cy="336077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70597"/>
                <a:gd name="adj5" fmla="val 100000"/>
              </a:avLst>
            </a:pr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51" name="Connector: Elbow 50">
              <a:extLst>
                <a:ext uri="{FF2B5EF4-FFF2-40B4-BE49-F238E27FC236}">
                  <a16:creationId xmlns:a16="http://schemas.microsoft.com/office/drawing/2014/main" id="{13010F4D-B0B3-BB50-6BE5-609C0327F262}"/>
                </a:ext>
              </a:extLst>
            </p:cNvPr>
            <p:cNvCxnSpPr>
              <a:cxnSpLocks/>
              <a:stCxn id="45" idx="2"/>
              <a:endCxn id="48" idx="0"/>
            </p:cNvCxnSpPr>
            <p:nvPr/>
          </p:nvCxnSpPr>
          <p:spPr>
            <a:xfrm rot="16200000" flipH="1">
              <a:off x="5523792" y="3680134"/>
              <a:ext cx="1115443" cy="1394243"/>
            </a:xfrm>
            <a:prstGeom prst="bentConnector3">
              <a:avLst>
                <a:gd name="adj1" fmla="val 72771"/>
              </a:avLst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Arrow: Left 51">
              <a:extLst>
                <a:ext uri="{FF2B5EF4-FFF2-40B4-BE49-F238E27FC236}">
                  <a16:creationId xmlns:a16="http://schemas.microsoft.com/office/drawing/2014/main" id="{F843C37C-3C16-D711-FFC8-D930EBD665B4}"/>
                </a:ext>
              </a:extLst>
            </p:cNvPr>
            <p:cNvSpPr/>
            <p:nvPr/>
          </p:nvSpPr>
          <p:spPr>
            <a:xfrm flipH="1">
              <a:off x="8840342" y="4001613"/>
              <a:ext cx="853634" cy="777616"/>
            </a:xfrm>
            <a:prstGeom prst="leftArrow">
              <a:avLst>
                <a:gd name="adj1" fmla="val 62008"/>
                <a:gd name="adj2" fmla="val 31238"/>
              </a:avLst>
            </a:prstGeom>
            <a:solidFill>
              <a:srgbClr val="92C6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Task Data</a:t>
              </a: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ACFD46A-FFBE-BA32-97E2-0A514C57B964}"/>
                </a:ext>
              </a:extLst>
            </p:cNvPr>
            <p:cNvSpPr/>
            <p:nvPr/>
          </p:nvSpPr>
          <p:spPr>
            <a:xfrm flipH="1" flipV="1">
              <a:off x="2210644" y="4855731"/>
              <a:ext cx="4079870" cy="336077"/>
            </a:xfrm>
            <a:custGeom>
              <a:avLst/>
              <a:gdLst>
                <a:gd name="connsiteX0" fmla="*/ 3995851 w 4079870"/>
                <a:gd name="connsiteY0" fmla="*/ 336077 h 336077"/>
                <a:gd name="connsiteX1" fmla="*/ 3911832 w 4079870"/>
                <a:gd name="connsiteY1" fmla="*/ 252058 h 336077"/>
                <a:gd name="connsiteX2" fmla="*/ 3953841 w 4079870"/>
                <a:gd name="connsiteY2" fmla="*/ 252058 h 336077"/>
                <a:gd name="connsiteX3" fmla="*/ 3953841 w 4079870"/>
                <a:gd name="connsiteY3" fmla="*/ 237260 h 336077"/>
                <a:gd name="connsiteX4" fmla="*/ 3800600 w 4079870"/>
                <a:gd name="connsiteY4" fmla="*/ 84019 h 336077"/>
                <a:gd name="connsiteX5" fmla="*/ 0 w 4079870"/>
                <a:gd name="connsiteY5" fmla="*/ 84019 h 336077"/>
                <a:gd name="connsiteX6" fmla="*/ 0 w 4079870"/>
                <a:gd name="connsiteY6" fmla="*/ 0 h 336077"/>
                <a:gd name="connsiteX7" fmla="*/ 3800600 w 4079870"/>
                <a:gd name="connsiteY7" fmla="*/ 0 h 336077"/>
                <a:gd name="connsiteX8" fmla="*/ 4037860 w 4079870"/>
                <a:gd name="connsiteY8" fmla="*/ 237260 h 336077"/>
                <a:gd name="connsiteX9" fmla="*/ 4037860 w 4079870"/>
                <a:gd name="connsiteY9" fmla="*/ 252058 h 336077"/>
                <a:gd name="connsiteX10" fmla="*/ 4079870 w 4079870"/>
                <a:gd name="connsiteY10" fmla="*/ 252058 h 33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79870" h="336077">
                  <a:moveTo>
                    <a:pt x="3995851" y="336077"/>
                  </a:moveTo>
                  <a:lnTo>
                    <a:pt x="3911832" y="252058"/>
                  </a:lnTo>
                  <a:lnTo>
                    <a:pt x="3953841" y="252058"/>
                  </a:lnTo>
                  <a:lnTo>
                    <a:pt x="3953841" y="237260"/>
                  </a:lnTo>
                  <a:cubicBezTo>
                    <a:pt x="3953841" y="152627"/>
                    <a:pt x="3885233" y="84019"/>
                    <a:pt x="3800600" y="84019"/>
                  </a:cubicBezTo>
                  <a:lnTo>
                    <a:pt x="0" y="84019"/>
                  </a:lnTo>
                  <a:lnTo>
                    <a:pt x="0" y="0"/>
                  </a:lnTo>
                  <a:lnTo>
                    <a:pt x="3800600" y="0"/>
                  </a:lnTo>
                  <a:cubicBezTo>
                    <a:pt x="3931635" y="0"/>
                    <a:pt x="4037860" y="106225"/>
                    <a:pt x="4037860" y="237260"/>
                  </a:cubicBezTo>
                  <a:lnTo>
                    <a:pt x="4037860" y="252058"/>
                  </a:lnTo>
                  <a:lnTo>
                    <a:pt x="4079870" y="252058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614EFC3-010F-92C0-8BAC-1C6D2903E4C3}"/>
                </a:ext>
              </a:extLst>
            </p:cNvPr>
            <p:cNvSpPr/>
            <p:nvPr/>
          </p:nvSpPr>
          <p:spPr>
            <a:xfrm flipV="1">
              <a:off x="7265444" y="4854822"/>
              <a:ext cx="3441622" cy="336077"/>
            </a:xfrm>
            <a:custGeom>
              <a:avLst/>
              <a:gdLst>
                <a:gd name="connsiteX0" fmla="*/ 3357603 w 3441622"/>
                <a:gd name="connsiteY0" fmla="*/ 336077 h 336077"/>
                <a:gd name="connsiteX1" fmla="*/ 3441622 w 3441622"/>
                <a:gd name="connsiteY1" fmla="*/ 252058 h 336077"/>
                <a:gd name="connsiteX2" fmla="*/ 3399612 w 3441622"/>
                <a:gd name="connsiteY2" fmla="*/ 252058 h 336077"/>
                <a:gd name="connsiteX3" fmla="*/ 3399612 w 3441622"/>
                <a:gd name="connsiteY3" fmla="*/ 237260 h 336077"/>
                <a:gd name="connsiteX4" fmla="*/ 3162352 w 3441622"/>
                <a:gd name="connsiteY4" fmla="*/ 0 h 336077"/>
                <a:gd name="connsiteX5" fmla="*/ 0 w 3441622"/>
                <a:gd name="connsiteY5" fmla="*/ 0 h 336077"/>
                <a:gd name="connsiteX6" fmla="*/ 0 w 3441622"/>
                <a:gd name="connsiteY6" fmla="*/ 84019 h 336077"/>
                <a:gd name="connsiteX7" fmla="*/ 3162352 w 3441622"/>
                <a:gd name="connsiteY7" fmla="*/ 84019 h 336077"/>
                <a:gd name="connsiteX8" fmla="*/ 3315593 w 3441622"/>
                <a:gd name="connsiteY8" fmla="*/ 237260 h 336077"/>
                <a:gd name="connsiteX9" fmla="*/ 3315593 w 3441622"/>
                <a:gd name="connsiteY9" fmla="*/ 252058 h 336077"/>
                <a:gd name="connsiteX10" fmla="*/ 3273584 w 3441622"/>
                <a:gd name="connsiteY10" fmla="*/ 252058 h 33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41622" h="336077">
                  <a:moveTo>
                    <a:pt x="3357603" y="336077"/>
                  </a:moveTo>
                  <a:lnTo>
                    <a:pt x="3441622" y="252058"/>
                  </a:lnTo>
                  <a:lnTo>
                    <a:pt x="3399612" y="252058"/>
                  </a:lnTo>
                  <a:lnTo>
                    <a:pt x="3399612" y="237260"/>
                  </a:lnTo>
                  <a:cubicBezTo>
                    <a:pt x="3399612" y="106225"/>
                    <a:pt x="3293387" y="0"/>
                    <a:pt x="3162352" y="0"/>
                  </a:cubicBezTo>
                  <a:lnTo>
                    <a:pt x="0" y="0"/>
                  </a:lnTo>
                  <a:lnTo>
                    <a:pt x="0" y="84019"/>
                  </a:lnTo>
                  <a:lnTo>
                    <a:pt x="3162352" y="84019"/>
                  </a:lnTo>
                  <a:cubicBezTo>
                    <a:pt x="3246985" y="84019"/>
                    <a:pt x="3315593" y="152627"/>
                    <a:pt x="3315593" y="237260"/>
                  </a:cubicBezTo>
                  <a:lnTo>
                    <a:pt x="3315593" y="252058"/>
                  </a:lnTo>
                  <a:lnTo>
                    <a:pt x="3273584" y="252058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A51888C3-956D-34AF-4BAC-73DD31E2E0FC}"/>
                </a:ext>
              </a:extLst>
            </p:cNvPr>
            <p:cNvSpPr/>
            <p:nvPr/>
          </p:nvSpPr>
          <p:spPr>
            <a:xfrm>
              <a:off x="3779089" y="314948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D15FF42-23BC-6ABD-7F07-3DA3D564D215}"/>
                </a:ext>
              </a:extLst>
            </p:cNvPr>
            <p:cNvSpPr/>
            <p:nvPr/>
          </p:nvSpPr>
          <p:spPr>
            <a:xfrm>
              <a:off x="3940512" y="314948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C176F320-17B4-E222-1365-B308354FBCA6}"/>
                </a:ext>
              </a:extLst>
            </p:cNvPr>
            <p:cNvSpPr/>
            <p:nvPr/>
          </p:nvSpPr>
          <p:spPr>
            <a:xfrm>
              <a:off x="4101935" y="314948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6084C58A-739A-AB51-F35E-EF34CE7C1A14}"/>
                </a:ext>
              </a:extLst>
            </p:cNvPr>
            <p:cNvSpPr/>
            <p:nvPr/>
          </p:nvSpPr>
          <p:spPr>
            <a:xfrm>
              <a:off x="490099" y="315134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1EBCDFD0-7DBC-DBDB-4005-2BD4E184765F}"/>
                </a:ext>
              </a:extLst>
            </p:cNvPr>
            <p:cNvSpPr/>
            <p:nvPr/>
          </p:nvSpPr>
          <p:spPr>
            <a:xfrm>
              <a:off x="651522" y="315134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7E0A91F-E45D-2AEC-6C2C-8DBFE8327D31}"/>
                </a:ext>
              </a:extLst>
            </p:cNvPr>
            <p:cNvSpPr/>
            <p:nvPr/>
          </p:nvSpPr>
          <p:spPr>
            <a:xfrm>
              <a:off x="812945" y="315134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240856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10826">
        <p159:morph option="byObject"/>
      </p:transition>
    </mc:Choice>
    <mc:Fallback xmlns="">
      <p:transition spd="slow" advTm="10826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72FF498D-5E72-334C-50BD-186EC30C86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1E96093-88B4-AC0E-A908-E888AC52D79D}"/>
              </a:ext>
            </a:extLst>
          </p:cNvPr>
          <p:cNvSpPr/>
          <p:nvPr/>
        </p:nvSpPr>
        <p:spPr>
          <a:xfrm>
            <a:off x="1754375" y="577218"/>
            <a:ext cx="8683249" cy="1251581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This enables the system to take advantage of the high-performing solutions generated by a centralized controller while remaining robust to lost connections with the central node.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3BCCF7-B223-3DC1-73B7-C3C170D5BA54}"/>
              </a:ext>
            </a:extLst>
          </p:cNvPr>
          <p:cNvGrpSpPr/>
          <p:nvPr/>
        </p:nvGrpSpPr>
        <p:grpSpPr>
          <a:xfrm>
            <a:off x="674040" y="2287682"/>
            <a:ext cx="10843919" cy="2804802"/>
            <a:chOff x="490099" y="2579492"/>
            <a:chExt cx="10843919" cy="2804802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2DF4A7F8-B9A6-57EF-AA2A-78C18459D613}"/>
                </a:ext>
              </a:extLst>
            </p:cNvPr>
            <p:cNvSpPr/>
            <p:nvPr/>
          </p:nvSpPr>
          <p:spPr>
            <a:xfrm>
              <a:off x="4823426" y="2935911"/>
              <a:ext cx="3902099" cy="1843317"/>
            </a:xfrm>
            <a:prstGeom prst="roundRect">
              <a:avLst/>
            </a:prstGeom>
            <a:solidFill>
              <a:srgbClr val="57A7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Passenger </a:t>
              </a:r>
              <a:r>
                <a:rPr lang="en-US" sz="2000" b="1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i</a:t>
              </a:r>
              <a:endParaRPr lang="en-US" sz="2000" b="1" i="1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3140FC3-2FB3-5EF5-1693-1ABDD7A1C31D}"/>
                </a:ext>
              </a:extLst>
            </p:cNvPr>
            <p:cNvSpPr/>
            <p:nvPr/>
          </p:nvSpPr>
          <p:spPr>
            <a:xfrm>
              <a:off x="6081513" y="4159260"/>
              <a:ext cx="2470842" cy="38329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UpdateScheduleDists</a:t>
              </a:r>
              <a:endParaRPr lang="en-US" sz="20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BDA8A7F-2F01-EB14-F930-1444CFFCB9B8}"/>
                </a:ext>
              </a:extLst>
            </p:cNvPr>
            <p:cNvSpPr/>
            <p:nvPr/>
          </p:nvSpPr>
          <p:spPr>
            <a:xfrm>
              <a:off x="9770761" y="3954700"/>
              <a:ext cx="1563257" cy="778755"/>
            </a:xfrm>
            <a:prstGeom prst="rect">
              <a:avLst/>
            </a:pr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Neighboring Passengers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6593559A-CE80-784A-465E-DB17C0B714FA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>
              <a:off x="6778635" y="3916597"/>
              <a:ext cx="0" cy="217671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Arrow: Left 9">
              <a:extLst>
                <a:ext uri="{FF2B5EF4-FFF2-40B4-BE49-F238E27FC236}">
                  <a16:creationId xmlns:a16="http://schemas.microsoft.com/office/drawing/2014/main" id="{89AE099D-BFF2-78DF-E80E-4CBA3B24C2BA}"/>
                </a:ext>
              </a:extLst>
            </p:cNvPr>
            <p:cNvSpPr/>
            <p:nvPr/>
          </p:nvSpPr>
          <p:spPr>
            <a:xfrm>
              <a:off x="3859136" y="3965843"/>
              <a:ext cx="853634" cy="777616"/>
            </a:xfrm>
            <a:prstGeom prst="leftArrow">
              <a:avLst>
                <a:gd name="adj1" fmla="val 62008"/>
                <a:gd name="adj2" fmla="val 31238"/>
              </a:avLst>
            </a:prstGeom>
            <a:solidFill>
              <a:srgbClr val="92C6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Task Data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A971EC2-C5F3-55F1-F1E5-82878CCBB22B}"/>
                </a:ext>
              </a:extLst>
            </p:cNvPr>
            <p:cNvCxnSpPr>
              <a:cxnSpLocks/>
              <a:stCxn id="14" idx="2"/>
            </p:cNvCxnSpPr>
            <p:nvPr/>
          </p:nvCxnSpPr>
          <p:spPr>
            <a:xfrm>
              <a:off x="8187235" y="3812513"/>
              <a:ext cx="0" cy="321755"/>
            </a:xfrm>
            <a:prstGeom prst="straightConnector1">
              <a:avLst/>
            </a:prstGeom>
            <a:ln w="38100">
              <a:solidFill>
                <a:schemeClr val="bg2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DFBE493F-14D8-F077-D2BB-844A4E4482EF}"/>
                </a:ext>
              </a:extLst>
            </p:cNvPr>
            <p:cNvGrpSpPr/>
            <p:nvPr/>
          </p:nvGrpSpPr>
          <p:grpSpPr>
            <a:xfrm>
              <a:off x="896349" y="2967711"/>
              <a:ext cx="2891792" cy="1764605"/>
              <a:chOff x="549818" y="2279835"/>
              <a:chExt cx="2891792" cy="2701772"/>
            </a:xfrm>
          </p:grpSpPr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6255EC2A-7FED-6FD7-FC03-5EBCF481026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08190" y="2942122"/>
                <a:ext cx="580297" cy="490097"/>
              </a:xfrm>
              <a:prstGeom prst="straightConnector1">
                <a:avLst/>
              </a:prstGeom>
              <a:ln w="38100">
                <a:solidFill>
                  <a:srgbClr val="8DE5A1"/>
                </a:solidFill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EF15EA66-717C-FC45-A94A-9929D31EFA7F}"/>
                  </a:ext>
                </a:extLst>
              </p:cNvPr>
              <p:cNvCxnSpPr>
                <a:cxnSpLocks/>
                <a:stCxn id="32" idx="0"/>
              </p:cNvCxnSpPr>
              <p:nvPr/>
            </p:nvCxnSpPr>
            <p:spPr>
              <a:xfrm flipH="1" flipV="1">
                <a:off x="1415417" y="2938903"/>
                <a:ext cx="580297" cy="490098"/>
              </a:xfrm>
              <a:prstGeom prst="straightConnector1">
                <a:avLst/>
              </a:prstGeom>
              <a:ln w="38100">
                <a:solidFill>
                  <a:srgbClr val="FFB482"/>
                </a:solidFill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5DD4702F-3B1D-D4B9-0853-CBD6DA9F17E6}"/>
                  </a:ext>
                </a:extLst>
              </p:cNvPr>
              <p:cNvCxnSpPr>
                <a:cxnSpLocks/>
                <a:stCxn id="32" idx="0"/>
                <a:endCxn id="35" idx="2"/>
              </p:cNvCxnSpPr>
              <p:nvPr/>
            </p:nvCxnSpPr>
            <p:spPr>
              <a:xfrm flipH="1" flipV="1">
                <a:off x="1993341" y="2967779"/>
                <a:ext cx="2373" cy="461221"/>
              </a:xfrm>
              <a:prstGeom prst="straightConnector1">
                <a:avLst/>
              </a:prstGeom>
              <a:ln w="38100">
                <a:solidFill>
                  <a:srgbClr val="92C6FF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8DDF5E40-E883-6282-C211-9F0911AF76FA}"/>
                  </a:ext>
                </a:extLst>
              </p:cNvPr>
              <p:cNvSpPr/>
              <p:nvPr/>
            </p:nvSpPr>
            <p:spPr>
              <a:xfrm>
                <a:off x="549818" y="3429000"/>
                <a:ext cx="2891792" cy="1552607"/>
              </a:xfrm>
              <a:prstGeom prst="rect">
                <a:avLst/>
              </a:prstGeom>
              <a:solidFill>
                <a:srgbClr val="FF9F9A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US" sz="20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Mothership</a:t>
                </a: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CEB148DA-D113-404A-4C7E-348FA3CD1C68}"/>
                  </a:ext>
                </a:extLst>
              </p:cNvPr>
              <p:cNvSpPr/>
              <p:nvPr/>
            </p:nvSpPr>
            <p:spPr>
              <a:xfrm>
                <a:off x="756693" y="4007842"/>
                <a:ext cx="2469677" cy="836555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STOP &amp; SOP Solver</a:t>
                </a:r>
              </a:p>
              <a:p>
                <a:pPr algn="ctr"/>
                <a:r>
                  <a:rPr lang="en-US" sz="20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(Sim-BRVNS)</a:t>
                </a:r>
                <a:endPara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4" name="Rectangle: Rounded Corners 33">
                    <a:extLst>
                      <a:ext uri="{FF2B5EF4-FFF2-40B4-BE49-F238E27FC236}">
                        <a16:creationId xmlns:a16="http://schemas.microsoft.com/office/drawing/2014/main" id="{3D0FF9EE-9837-0380-D458-02E64BEA02FA}"/>
                      </a:ext>
                    </a:extLst>
                  </p:cNvPr>
                  <p:cNvSpPr/>
                  <p:nvPr/>
                </p:nvSpPr>
                <p:spPr>
                  <a:xfrm>
                    <a:off x="2552959" y="2279835"/>
                    <a:ext cx="791948" cy="687944"/>
                  </a:xfrm>
                  <a:prstGeom prst="roundRect">
                    <a:avLst/>
                  </a:prstGeom>
                  <a:solidFill>
                    <a:srgbClr val="8DE5A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5" name="Rectangle: Rounded Corners 4">
                    <a:extLst>
                      <a:ext uri="{FF2B5EF4-FFF2-40B4-BE49-F238E27FC236}">
                        <a16:creationId xmlns:a16="http://schemas.microsoft.com/office/drawing/2014/main" id="{379355D3-D39A-BD9F-27EB-65247C8E302B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552959" y="2279835"/>
                    <a:ext cx="791948" cy="687944"/>
                  </a:xfrm>
                  <a:prstGeom prst="roundRect">
                    <a:avLst/>
                  </a:prstGeom>
                  <a:blipFill>
                    <a:blip r:embed="rId3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5" name="Rectangle: Rounded Corners 34">
                    <a:extLst>
                      <a:ext uri="{FF2B5EF4-FFF2-40B4-BE49-F238E27FC236}">
                        <a16:creationId xmlns:a16="http://schemas.microsoft.com/office/drawing/2014/main" id="{C3773041-5CAE-6D93-4E7C-3EA06486B589}"/>
                      </a:ext>
                    </a:extLst>
                  </p:cNvPr>
                  <p:cNvSpPr/>
                  <p:nvPr/>
                </p:nvSpPr>
                <p:spPr>
                  <a:xfrm>
                    <a:off x="1597367" y="2279835"/>
                    <a:ext cx="791948" cy="687944"/>
                  </a:xfrm>
                  <a:prstGeom prst="roundRect">
                    <a:avLst/>
                  </a:prstGeom>
                  <a:solidFill>
                    <a:srgbClr val="92C6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6" name="Rectangle: Rounded Corners 5">
                    <a:extLst>
                      <a:ext uri="{FF2B5EF4-FFF2-40B4-BE49-F238E27FC236}">
                        <a16:creationId xmlns:a16="http://schemas.microsoft.com/office/drawing/2014/main" id="{5E4568FD-7C5F-98E0-3C9E-B629CF77EA15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597367" y="2279835"/>
                    <a:ext cx="791948" cy="687944"/>
                  </a:xfrm>
                  <a:prstGeom prst="round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6" name="Rectangle: Rounded Corners 35">
                    <a:extLst>
                      <a:ext uri="{FF2B5EF4-FFF2-40B4-BE49-F238E27FC236}">
                        <a16:creationId xmlns:a16="http://schemas.microsoft.com/office/drawing/2014/main" id="{A9072EA0-EC74-357D-942D-BAEFA32628A6}"/>
                      </a:ext>
                    </a:extLst>
                  </p:cNvPr>
                  <p:cNvSpPr/>
                  <p:nvPr/>
                </p:nvSpPr>
                <p:spPr>
                  <a:xfrm>
                    <a:off x="647776" y="2279835"/>
                    <a:ext cx="791948" cy="687944"/>
                  </a:xfrm>
                  <a:prstGeom prst="roundRect">
                    <a:avLst/>
                  </a:prstGeom>
                  <a:solidFill>
                    <a:srgbClr val="FFB48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</m:sSubSup>
                        </m:oMath>
                      </m:oMathPara>
                    </a14:m>
                    <a:endParaRPr lang="en-US" sz="2000" dirty="0"/>
                  </a:p>
                </p:txBody>
              </p:sp>
            </mc:Choice>
            <mc:Fallback xmlns="">
              <p:sp>
                <p:nvSpPr>
                  <p:cNvPr id="10" name="Rectangle: Rounded Corners 9">
                    <a:extLst>
                      <a:ext uri="{FF2B5EF4-FFF2-40B4-BE49-F238E27FC236}">
                        <a16:creationId xmlns:a16="http://schemas.microsoft.com/office/drawing/2014/main" id="{4DC7A4C5-95C1-0CB8-0AE4-56F45D437D39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47776" y="2279835"/>
                    <a:ext cx="791948" cy="687944"/>
                  </a:xfrm>
                  <a:prstGeom prst="roundRect">
                    <a:avLst/>
                  </a:prstGeom>
                  <a:blipFill>
                    <a:blip r:embed="rId5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F3D423E0-4367-F0FF-AA95-72110C67A5A5}"/>
                    </a:ext>
                  </a:extLst>
                </p:cNvPr>
                <p:cNvSpPr/>
                <p:nvPr/>
              </p:nvSpPr>
              <p:spPr>
                <a:xfrm>
                  <a:off x="4988418" y="3370219"/>
                  <a:ext cx="791948" cy="449316"/>
                </a:xfrm>
                <a:prstGeom prst="roundRect">
                  <a:avLst/>
                </a:prstGeom>
                <a:solidFill>
                  <a:srgbClr val="92C6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p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F3D423E0-4367-F0FF-AA95-72110C67A5A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88418" y="3370219"/>
                  <a:ext cx="791948" cy="449316"/>
                </a:xfrm>
                <a:prstGeom prst="roundRect">
                  <a:avLst/>
                </a:prstGeom>
                <a:blipFill>
                  <a:blip r:embed="rId6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27C0AB7F-1DE4-B27D-D791-99C5E22A8E5C}"/>
                    </a:ext>
                  </a:extLst>
                </p:cNvPr>
                <p:cNvSpPr/>
                <p:nvPr/>
              </p:nvSpPr>
              <p:spPr>
                <a:xfrm>
                  <a:off x="7791261" y="3363197"/>
                  <a:ext cx="791948" cy="449316"/>
                </a:xfrm>
                <a:prstGeom prst="roundRect">
                  <a:avLst/>
                </a:prstGeom>
                <a:solidFill>
                  <a:srgbClr val="CFCFC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27C0AB7F-1DE4-B27D-D791-99C5E22A8E5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791261" y="3363197"/>
                  <a:ext cx="791948" cy="449316"/>
                </a:xfrm>
                <a:prstGeom prst="roundRect">
                  <a:avLst/>
                </a:prstGeom>
                <a:blipFill>
                  <a:blip r:embed="rId7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16253E8-6779-C666-2B91-2B2CA1BF50AA}"/>
                </a:ext>
              </a:extLst>
            </p:cNvPr>
            <p:cNvSpPr/>
            <p:nvPr/>
          </p:nvSpPr>
          <p:spPr>
            <a:xfrm>
              <a:off x="5913300" y="3370219"/>
              <a:ext cx="1730670" cy="546378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SOP Solver</a:t>
              </a:r>
            </a:p>
            <a:p>
              <a:pPr algn="ctr"/>
              <a:r>
                <a:rPr lang="en-US" sz="2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(MCTS)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411BB34C-C37A-5A77-E7A7-6B4424B5D302}"/>
                    </a:ext>
                  </a:extLst>
                </p:cNvPr>
                <p:cNvSpPr/>
                <p:nvPr/>
              </p:nvSpPr>
              <p:spPr>
                <a:xfrm>
                  <a:off x="6382661" y="4934978"/>
                  <a:ext cx="791948" cy="449316"/>
                </a:xfrm>
                <a:prstGeom prst="roundRect">
                  <a:avLst/>
                </a:prstGeom>
                <a:solidFill>
                  <a:srgbClr val="92C6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p>
                        </m:sSup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411BB34C-C37A-5A77-E7A7-6B4424B5D302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382661" y="4934978"/>
                  <a:ext cx="791948" cy="449316"/>
                </a:xfrm>
                <a:prstGeom prst="roundRect">
                  <a:avLst/>
                </a:prstGeom>
                <a:blipFill>
                  <a:blip r:embed="rId8"/>
                  <a:stretch>
                    <a:fillRect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B979F5D8-377A-76FE-E4F9-022859C5BC3A}"/>
                </a:ext>
              </a:extLst>
            </p:cNvPr>
            <p:cNvCxnSpPr>
              <a:cxnSpLocks/>
              <a:endCxn id="16" idx="0"/>
            </p:cNvCxnSpPr>
            <p:nvPr/>
          </p:nvCxnSpPr>
          <p:spPr>
            <a:xfrm>
              <a:off x="6778635" y="4555658"/>
              <a:ext cx="0" cy="379320"/>
            </a:xfrm>
            <a:prstGeom prst="straightConnector1">
              <a:avLst/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Arrow: U-Turn 17">
              <a:extLst>
                <a:ext uri="{FF2B5EF4-FFF2-40B4-BE49-F238E27FC236}">
                  <a16:creationId xmlns:a16="http://schemas.microsoft.com/office/drawing/2014/main" id="{39973B10-39CC-3F51-4966-9430944D7EF6}"/>
                </a:ext>
              </a:extLst>
            </p:cNvPr>
            <p:cNvSpPr/>
            <p:nvPr/>
          </p:nvSpPr>
          <p:spPr>
            <a:xfrm>
              <a:off x="2299114" y="2579492"/>
              <a:ext cx="3154989" cy="336077"/>
            </a:xfrm>
            <a:prstGeom prst="uturnArrow">
              <a:avLst>
                <a:gd name="adj1" fmla="val 25000"/>
                <a:gd name="adj2" fmla="val 25000"/>
                <a:gd name="adj3" fmla="val 25000"/>
                <a:gd name="adj4" fmla="val 70597"/>
                <a:gd name="adj5" fmla="val 100000"/>
              </a:avLst>
            </a:pr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9" name="Connector: Elbow 18">
              <a:extLst>
                <a:ext uri="{FF2B5EF4-FFF2-40B4-BE49-F238E27FC236}">
                  <a16:creationId xmlns:a16="http://schemas.microsoft.com/office/drawing/2014/main" id="{036330EE-2ACF-3A83-F48E-7C19E19BEE41}"/>
                </a:ext>
              </a:extLst>
            </p:cNvPr>
            <p:cNvCxnSpPr>
              <a:cxnSpLocks/>
              <a:stCxn id="13" idx="2"/>
              <a:endCxn id="16" idx="0"/>
            </p:cNvCxnSpPr>
            <p:nvPr/>
          </p:nvCxnSpPr>
          <p:spPr>
            <a:xfrm rot="16200000" flipH="1">
              <a:off x="5523792" y="3680134"/>
              <a:ext cx="1115443" cy="1394243"/>
            </a:xfrm>
            <a:prstGeom prst="bentConnector3">
              <a:avLst>
                <a:gd name="adj1" fmla="val 72771"/>
              </a:avLst>
            </a:prstGeom>
            <a:ln w="38100">
              <a:solidFill>
                <a:schemeClr val="bg2">
                  <a:lumMod val="50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Arrow: Left 19">
              <a:extLst>
                <a:ext uri="{FF2B5EF4-FFF2-40B4-BE49-F238E27FC236}">
                  <a16:creationId xmlns:a16="http://schemas.microsoft.com/office/drawing/2014/main" id="{81F2DC2C-0A45-D62F-E4CC-6FA0F4364D11}"/>
                </a:ext>
              </a:extLst>
            </p:cNvPr>
            <p:cNvSpPr/>
            <p:nvPr/>
          </p:nvSpPr>
          <p:spPr>
            <a:xfrm flipH="1">
              <a:off x="8840342" y="4001613"/>
              <a:ext cx="853634" cy="777616"/>
            </a:xfrm>
            <a:prstGeom prst="leftArrow">
              <a:avLst>
                <a:gd name="adj1" fmla="val 62008"/>
                <a:gd name="adj2" fmla="val 31238"/>
              </a:avLst>
            </a:prstGeom>
            <a:solidFill>
              <a:srgbClr val="92C6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Task Data</a:t>
              </a: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801871C-09A5-7C3C-5EF6-E53D4CE80E27}"/>
                </a:ext>
              </a:extLst>
            </p:cNvPr>
            <p:cNvSpPr/>
            <p:nvPr/>
          </p:nvSpPr>
          <p:spPr>
            <a:xfrm flipH="1" flipV="1">
              <a:off x="2210644" y="4855731"/>
              <a:ext cx="4079870" cy="336077"/>
            </a:xfrm>
            <a:custGeom>
              <a:avLst/>
              <a:gdLst>
                <a:gd name="connsiteX0" fmla="*/ 3995851 w 4079870"/>
                <a:gd name="connsiteY0" fmla="*/ 336077 h 336077"/>
                <a:gd name="connsiteX1" fmla="*/ 3911832 w 4079870"/>
                <a:gd name="connsiteY1" fmla="*/ 252058 h 336077"/>
                <a:gd name="connsiteX2" fmla="*/ 3953841 w 4079870"/>
                <a:gd name="connsiteY2" fmla="*/ 252058 h 336077"/>
                <a:gd name="connsiteX3" fmla="*/ 3953841 w 4079870"/>
                <a:gd name="connsiteY3" fmla="*/ 237260 h 336077"/>
                <a:gd name="connsiteX4" fmla="*/ 3800600 w 4079870"/>
                <a:gd name="connsiteY4" fmla="*/ 84019 h 336077"/>
                <a:gd name="connsiteX5" fmla="*/ 0 w 4079870"/>
                <a:gd name="connsiteY5" fmla="*/ 84019 h 336077"/>
                <a:gd name="connsiteX6" fmla="*/ 0 w 4079870"/>
                <a:gd name="connsiteY6" fmla="*/ 0 h 336077"/>
                <a:gd name="connsiteX7" fmla="*/ 3800600 w 4079870"/>
                <a:gd name="connsiteY7" fmla="*/ 0 h 336077"/>
                <a:gd name="connsiteX8" fmla="*/ 4037860 w 4079870"/>
                <a:gd name="connsiteY8" fmla="*/ 237260 h 336077"/>
                <a:gd name="connsiteX9" fmla="*/ 4037860 w 4079870"/>
                <a:gd name="connsiteY9" fmla="*/ 252058 h 336077"/>
                <a:gd name="connsiteX10" fmla="*/ 4079870 w 4079870"/>
                <a:gd name="connsiteY10" fmla="*/ 252058 h 33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79870" h="336077">
                  <a:moveTo>
                    <a:pt x="3995851" y="336077"/>
                  </a:moveTo>
                  <a:lnTo>
                    <a:pt x="3911832" y="252058"/>
                  </a:lnTo>
                  <a:lnTo>
                    <a:pt x="3953841" y="252058"/>
                  </a:lnTo>
                  <a:lnTo>
                    <a:pt x="3953841" y="237260"/>
                  </a:lnTo>
                  <a:cubicBezTo>
                    <a:pt x="3953841" y="152627"/>
                    <a:pt x="3885233" y="84019"/>
                    <a:pt x="3800600" y="84019"/>
                  </a:cubicBezTo>
                  <a:lnTo>
                    <a:pt x="0" y="84019"/>
                  </a:lnTo>
                  <a:lnTo>
                    <a:pt x="0" y="0"/>
                  </a:lnTo>
                  <a:lnTo>
                    <a:pt x="3800600" y="0"/>
                  </a:lnTo>
                  <a:cubicBezTo>
                    <a:pt x="3931635" y="0"/>
                    <a:pt x="4037860" y="106225"/>
                    <a:pt x="4037860" y="237260"/>
                  </a:cubicBezTo>
                  <a:lnTo>
                    <a:pt x="4037860" y="252058"/>
                  </a:lnTo>
                  <a:lnTo>
                    <a:pt x="4079870" y="252058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DC086F9-7EB4-C4E3-81FA-E9E769407484}"/>
                </a:ext>
              </a:extLst>
            </p:cNvPr>
            <p:cNvSpPr/>
            <p:nvPr/>
          </p:nvSpPr>
          <p:spPr>
            <a:xfrm flipV="1">
              <a:off x="7265444" y="4854822"/>
              <a:ext cx="3441622" cy="336077"/>
            </a:xfrm>
            <a:custGeom>
              <a:avLst/>
              <a:gdLst>
                <a:gd name="connsiteX0" fmla="*/ 3357603 w 3441622"/>
                <a:gd name="connsiteY0" fmla="*/ 336077 h 336077"/>
                <a:gd name="connsiteX1" fmla="*/ 3441622 w 3441622"/>
                <a:gd name="connsiteY1" fmla="*/ 252058 h 336077"/>
                <a:gd name="connsiteX2" fmla="*/ 3399612 w 3441622"/>
                <a:gd name="connsiteY2" fmla="*/ 252058 h 336077"/>
                <a:gd name="connsiteX3" fmla="*/ 3399612 w 3441622"/>
                <a:gd name="connsiteY3" fmla="*/ 237260 h 336077"/>
                <a:gd name="connsiteX4" fmla="*/ 3162352 w 3441622"/>
                <a:gd name="connsiteY4" fmla="*/ 0 h 336077"/>
                <a:gd name="connsiteX5" fmla="*/ 0 w 3441622"/>
                <a:gd name="connsiteY5" fmla="*/ 0 h 336077"/>
                <a:gd name="connsiteX6" fmla="*/ 0 w 3441622"/>
                <a:gd name="connsiteY6" fmla="*/ 84019 h 336077"/>
                <a:gd name="connsiteX7" fmla="*/ 3162352 w 3441622"/>
                <a:gd name="connsiteY7" fmla="*/ 84019 h 336077"/>
                <a:gd name="connsiteX8" fmla="*/ 3315593 w 3441622"/>
                <a:gd name="connsiteY8" fmla="*/ 237260 h 336077"/>
                <a:gd name="connsiteX9" fmla="*/ 3315593 w 3441622"/>
                <a:gd name="connsiteY9" fmla="*/ 252058 h 336077"/>
                <a:gd name="connsiteX10" fmla="*/ 3273584 w 3441622"/>
                <a:gd name="connsiteY10" fmla="*/ 252058 h 336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41622" h="336077">
                  <a:moveTo>
                    <a:pt x="3357603" y="336077"/>
                  </a:moveTo>
                  <a:lnTo>
                    <a:pt x="3441622" y="252058"/>
                  </a:lnTo>
                  <a:lnTo>
                    <a:pt x="3399612" y="252058"/>
                  </a:lnTo>
                  <a:lnTo>
                    <a:pt x="3399612" y="237260"/>
                  </a:lnTo>
                  <a:cubicBezTo>
                    <a:pt x="3399612" y="106225"/>
                    <a:pt x="3293387" y="0"/>
                    <a:pt x="3162352" y="0"/>
                  </a:cubicBezTo>
                  <a:lnTo>
                    <a:pt x="0" y="0"/>
                  </a:lnTo>
                  <a:lnTo>
                    <a:pt x="0" y="84019"/>
                  </a:lnTo>
                  <a:lnTo>
                    <a:pt x="3162352" y="84019"/>
                  </a:lnTo>
                  <a:cubicBezTo>
                    <a:pt x="3246985" y="84019"/>
                    <a:pt x="3315593" y="152627"/>
                    <a:pt x="3315593" y="237260"/>
                  </a:cubicBezTo>
                  <a:lnTo>
                    <a:pt x="3315593" y="252058"/>
                  </a:lnTo>
                  <a:lnTo>
                    <a:pt x="3273584" y="252058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129BF7D6-F01B-AEBA-E325-C989749D1E63}"/>
                </a:ext>
              </a:extLst>
            </p:cNvPr>
            <p:cNvSpPr/>
            <p:nvPr/>
          </p:nvSpPr>
          <p:spPr>
            <a:xfrm>
              <a:off x="3779089" y="314948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184B474-485B-6502-D3E1-6AEC74F51528}"/>
                </a:ext>
              </a:extLst>
            </p:cNvPr>
            <p:cNvSpPr/>
            <p:nvPr/>
          </p:nvSpPr>
          <p:spPr>
            <a:xfrm>
              <a:off x="3940512" y="314948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024C3C8-BB74-6FD4-676A-2C4B56F92609}"/>
                </a:ext>
              </a:extLst>
            </p:cNvPr>
            <p:cNvSpPr/>
            <p:nvPr/>
          </p:nvSpPr>
          <p:spPr>
            <a:xfrm>
              <a:off x="4101935" y="3149486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BC3E809-C611-96A4-4F61-FE365E7BE7D4}"/>
                </a:ext>
              </a:extLst>
            </p:cNvPr>
            <p:cNvSpPr/>
            <p:nvPr/>
          </p:nvSpPr>
          <p:spPr>
            <a:xfrm>
              <a:off x="490099" y="315134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E9A379E-912C-0D21-0929-59F35A167071}"/>
                </a:ext>
              </a:extLst>
            </p:cNvPr>
            <p:cNvSpPr/>
            <p:nvPr/>
          </p:nvSpPr>
          <p:spPr>
            <a:xfrm>
              <a:off x="651522" y="315134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7D19050-704B-27A0-1906-2B3001ECCE78}"/>
                </a:ext>
              </a:extLst>
            </p:cNvPr>
            <p:cNvSpPr/>
            <p:nvPr/>
          </p:nvSpPr>
          <p:spPr>
            <a:xfrm>
              <a:off x="812945" y="3151349"/>
              <a:ext cx="85420" cy="8542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3607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7193">
        <p159:morph option="byObject"/>
      </p:transition>
    </mc:Choice>
    <mc:Fallback xmlns="">
      <p:transition spd="slow" advTm="7193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.4|1.4|1.6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2|3.2|7.8|5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1.3|10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406</Words>
  <Application>Microsoft Office PowerPoint</Application>
  <PresentationFormat>Widescreen</PresentationFormat>
  <Paragraphs>93</Paragraphs>
  <Slides>14</Slides>
  <Notes>2</Notes>
  <HiddenSlides>0</HiddenSlides>
  <MMClips>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Aptos</vt:lpstr>
      <vt:lpstr>Aptos Display</vt:lpstr>
      <vt:lpstr>Arial</vt:lpstr>
      <vt:lpstr>Cambria Math</vt:lpstr>
      <vt:lpstr>Times New Roman</vt:lpstr>
      <vt:lpstr>Verdana</vt:lpstr>
      <vt:lpstr>Office Theme</vt:lpstr>
      <vt:lpstr>Hybrid Decentralization for Multi-Robot Orienteering with Mothership-Passenger 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Butler, Nathan</dc:creator>
  <cp:lastModifiedBy>Butler, Nathan</cp:lastModifiedBy>
  <cp:revision>6</cp:revision>
  <dcterms:created xsi:type="dcterms:W3CDTF">2025-03-05T07:52:03Z</dcterms:created>
  <dcterms:modified xsi:type="dcterms:W3CDTF">2025-03-06T18:52:57Z</dcterms:modified>
</cp:coreProperties>
</file>

<file path=docProps/thumbnail.jpeg>
</file>